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4.xml" ContentType="application/vnd.openxmlformats-officedocument.presentationml.notesSlide+xml"/>
  <Override PartName="/ppt/tags/tag23.xml" ContentType="application/vnd.openxmlformats-officedocument.presentationml.tags+xml"/>
  <Override PartName="/ppt/notesSlides/notesSlide5.xml" ContentType="application/vnd.openxmlformats-officedocument.presentationml.notesSlide+xml"/>
  <Override PartName="/ppt/tags/tag24.xml" ContentType="application/vnd.openxmlformats-officedocument.presentationml.tags+xml"/>
  <Override PartName="/ppt/notesSlides/notesSlide6.xml" ContentType="application/vnd.openxmlformats-officedocument.presentationml.notesSlide+xml"/>
  <Override PartName="/ppt/tags/tag2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9"/>
  </p:notesMasterIdLst>
  <p:sldIdLst>
    <p:sldId id="256" r:id="rId2"/>
    <p:sldId id="257" r:id="rId3"/>
    <p:sldId id="266" r:id="rId4"/>
    <p:sldId id="269" r:id="rId5"/>
    <p:sldId id="270" r:id="rId6"/>
    <p:sldId id="271" r:id="rId7"/>
    <p:sldId id="280" r:id="rId8"/>
    <p:sldId id="340" r:id="rId9"/>
    <p:sldId id="341" r:id="rId10"/>
    <p:sldId id="342" r:id="rId11"/>
    <p:sldId id="272" r:id="rId12"/>
    <p:sldId id="263" r:id="rId13"/>
    <p:sldId id="268" r:id="rId14"/>
    <p:sldId id="277" r:id="rId15"/>
    <p:sldId id="276" r:id="rId16"/>
    <p:sldId id="278" r:id="rId17"/>
    <p:sldId id="279" r:id="rId18"/>
    <p:sldId id="281" r:id="rId19"/>
    <p:sldId id="282" r:id="rId20"/>
    <p:sldId id="283" r:id="rId21"/>
    <p:sldId id="274" r:id="rId22"/>
    <p:sldId id="284" r:id="rId23"/>
    <p:sldId id="285" r:id="rId24"/>
    <p:sldId id="275" r:id="rId25"/>
    <p:sldId id="286" r:id="rId26"/>
    <p:sldId id="291" r:id="rId27"/>
    <p:sldId id="287" r:id="rId28"/>
    <p:sldId id="292" r:id="rId29"/>
    <p:sldId id="289" r:id="rId30"/>
    <p:sldId id="273" r:id="rId31"/>
    <p:sldId id="290" r:id="rId32"/>
    <p:sldId id="293" r:id="rId33"/>
    <p:sldId id="326"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8" r:id="rId67"/>
    <p:sldId id="329" r:id="rId68"/>
    <p:sldId id="330" r:id="rId69"/>
    <p:sldId id="339" r:id="rId70"/>
    <p:sldId id="331" r:id="rId71"/>
    <p:sldId id="336" r:id="rId72"/>
    <p:sldId id="337" r:id="rId73"/>
    <p:sldId id="338" r:id="rId74"/>
    <p:sldId id="332" r:id="rId75"/>
    <p:sldId id="333" r:id="rId76"/>
    <p:sldId id="334" r:id="rId77"/>
    <p:sldId id="335" r:id="rId7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3689" autoAdjust="0"/>
  </p:normalViewPr>
  <p:slideViewPr>
    <p:cSldViewPr snapToGrid="0">
      <p:cViewPr varScale="1">
        <p:scale>
          <a:sx n="79" d="100"/>
          <a:sy n="79" d="100"/>
        </p:scale>
        <p:origin x="1896" y="11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83B10-4AFC-444E-A2FB-9E8E149BD40A}" type="datetimeFigureOut">
              <a:rPr lang="en-US" smtClean="0"/>
              <a:t>2/23/2022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BFEB3D-3DA2-4474-AB58-9A7D56BBFD54}" type="slidenum">
              <a:rPr lang="en-US" smtClean="0"/>
              <a:t>‹#›</a:t>
            </a:fld>
            <a:endParaRPr lang="en-US"/>
          </a:p>
        </p:txBody>
      </p:sp>
    </p:spTree>
    <p:extLst>
      <p:ext uri="{BB962C8B-B14F-4D97-AF65-F5344CB8AC3E}">
        <p14:creationId xmlns:p14="http://schemas.microsoft.com/office/powerpoint/2010/main" val="3278454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Edges are straight line</a:t>
            </a:r>
          </a:p>
          <a:p>
            <a:endParaRPr lang="en-US"/>
          </a:p>
          <a:p>
            <a:endParaRPr lang="en-US"/>
          </a:p>
        </p:txBody>
      </p:sp>
      <p:sp>
        <p:nvSpPr>
          <p:cNvPr id="4" name="Slide Number Placeholder 3"/>
          <p:cNvSpPr>
            <a:spLocks noGrp="1"/>
          </p:cNvSpPr>
          <p:nvPr>
            <p:ph type="sldNum" sz="quarter" idx="10"/>
          </p:nvPr>
        </p:nvSpPr>
        <p:spPr/>
        <p:txBody>
          <a:bodyPr/>
          <a:lstStyle/>
          <a:p>
            <a:fld id="{C1BFEB3D-3DA2-4474-AB58-9A7D56BBFD54}" type="slidenum">
              <a:rPr lang="en-US" smtClean="0"/>
              <a:t>4</a:t>
            </a:fld>
            <a:endParaRPr lang="en-US"/>
          </a:p>
        </p:txBody>
      </p:sp>
    </p:spTree>
    <p:extLst>
      <p:ext uri="{BB962C8B-B14F-4D97-AF65-F5344CB8AC3E}">
        <p14:creationId xmlns:p14="http://schemas.microsoft.com/office/powerpoint/2010/main" val="3473336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34</a:t>
            </a:fld>
            <a:endParaRPr lang="en-US"/>
          </a:p>
        </p:txBody>
      </p:sp>
    </p:spTree>
    <p:extLst>
      <p:ext uri="{BB962C8B-B14F-4D97-AF65-F5344CB8AC3E}">
        <p14:creationId xmlns:p14="http://schemas.microsoft.com/office/powerpoint/2010/main" val="662544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35</a:t>
            </a:fld>
            <a:endParaRPr lang="en-US"/>
          </a:p>
        </p:txBody>
      </p:sp>
    </p:spTree>
    <p:extLst>
      <p:ext uri="{BB962C8B-B14F-4D97-AF65-F5344CB8AC3E}">
        <p14:creationId xmlns:p14="http://schemas.microsoft.com/office/powerpoint/2010/main" val="3254820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36</a:t>
            </a:fld>
            <a:endParaRPr lang="en-US"/>
          </a:p>
        </p:txBody>
      </p:sp>
    </p:spTree>
    <p:extLst>
      <p:ext uri="{BB962C8B-B14F-4D97-AF65-F5344CB8AC3E}">
        <p14:creationId xmlns:p14="http://schemas.microsoft.com/office/powerpoint/2010/main" val="2924078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37</a:t>
            </a:fld>
            <a:endParaRPr lang="en-US"/>
          </a:p>
        </p:txBody>
      </p:sp>
    </p:spTree>
    <p:extLst>
      <p:ext uri="{BB962C8B-B14F-4D97-AF65-F5344CB8AC3E}">
        <p14:creationId xmlns:p14="http://schemas.microsoft.com/office/powerpoint/2010/main" val="868460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38</a:t>
            </a:fld>
            <a:endParaRPr lang="en-US"/>
          </a:p>
        </p:txBody>
      </p:sp>
    </p:spTree>
    <p:extLst>
      <p:ext uri="{BB962C8B-B14F-4D97-AF65-F5344CB8AC3E}">
        <p14:creationId xmlns:p14="http://schemas.microsoft.com/office/powerpoint/2010/main" val="1457877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39</a:t>
            </a:fld>
            <a:endParaRPr lang="en-US"/>
          </a:p>
        </p:txBody>
      </p:sp>
    </p:spTree>
    <p:extLst>
      <p:ext uri="{BB962C8B-B14F-4D97-AF65-F5344CB8AC3E}">
        <p14:creationId xmlns:p14="http://schemas.microsoft.com/office/powerpoint/2010/main" val="1003549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40</a:t>
            </a:fld>
            <a:endParaRPr lang="en-US"/>
          </a:p>
        </p:txBody>
      </p:sp>
    </p:spTree>
    <p:extLst>
      <p:ext uri="{BB962C8B-B14F-4D97-AF65-F5344CB8AC3E}">
        <p14:creationId xmlns:p14="http://schemas.microsoft.com/office/powerpoint/2010/main" val="347032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41</a:t>
            </a:fld>
            <a:endParaRPr lang="en-US"/>
          </a:p>
        </p:txBody>
      </p:sp>
    </p:spTree>
    <p:extLst>
      <p:ext uri="{BB962C8B-B14F-4D97-AF65-F5344CB8AC3E}">
        <p14:creationId xmlns:p14="http://schemas.microsoft.com/office/powerpoint/2010/main" val="3276372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42</a:t>
            </a:fld>
            <a:endParaRPr lang="en-US"/>
          </a:p>
        </p:txBody>
      </p:sp>
    </p:spTree>
    <p:extLst>
      <p:ext uri="{BB962C8B-B14F-4D97-AF65-F5344CB8AC3E}">
        <p14:creationId xmlns:p14="http://schemas.microsoft.com/office/powerpoint/2010/main" val="1172597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43</a:t>
            </a:fld>
            <a:endParaRPr lang="en-US"/>
          </a:p>
        </p:txBody>
      </p:sp>
    </p:spTree>
    <p:extLst>
      <p:ext uri="{BB962C8B-B14F-4D97-AF65-F5344CB8AC3E}">
        <p14:creationId xmlns:p14="http://schemas.microsoft.com/office/powerpoint/2010/main" val="2650759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Edges are straight line</a:t>
            </a:r>
          </a:p>
          <a:p>
            <a:endParaRPr lang="en-US"/>
          </a:p>
          <a:p>
            <a:endParaRPr lang="en-US"/>
          </a:p>
        </p:txBody>
      </p:sp>
      <p:sp>
        <p:nvSpPr>
          <p:cNvPr id="4" name="Slide Number Placeholder 3"/>
          <p:cNvSpPr>
            <a:spLocks noGrp="1"/>
          </p:cNvSpPr>
          <p:nvPr>
            <p:ph type="sldNum" sz="quarter" idx="10"/>
          </p:nvPr>
        </p:nvSpPr>
        <p:spPr/>
        <p:txBody>
          <a:bodyPr/>
          <a:lstStyle/>
          <a:p>
            <a:fld id="{C1BFEB3D-3DA2-4474-AB58-9A7D56BBFD54}" type="slidenum">
              <a:rPr lang="en-US" smtClean="0"/>
              <a:t>14</a:t>
            </a:fld>
            <a:endParaRPr lang="en-US"/>
          </a:p>
        </p:txBody>
      </p:sp>
    </p:spTree>
    <p:extLst>
      <p:ext uri="{BB962C8B-B14F-4D97-AF65-F5344CB8AC3E}">
        <p14:creationId xmlns:p14="http://schemas.microsoft.com/office/powerpoint/2010/main" val="587222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44</a:t>
            </a:fld>
            <a:endParaRPr lang="en-US"/>
          </a:p>
        </p:txBody>
      </p:sp>
    </p:spTree>
    <p:extLst>
      <p:ext uri="{BB962C8B-B14F-4D97-AF65-F5344CB8AC3E}">
        <p14:creationId xmlns:p14="http://schemas.microsoft.com/office/powerpoint/2010/main" val="3820925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45</a:t>
            </a:fld>
            <a:endParaRPr lang="en-US"/>
          </a:p>
        </p:txBody>
      </p:sp>
    </p:spTree>
    <p:extLst>
      <p:ext uri="{BB962C8B-B14F-4D97-AF65-F5344CB8AC3E}">
        <p14:creationId xmlns:p14="http://schemas.microsoft.com/office/powerpoint/2010/main" val="841815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46</a:t>
            </a:fld>
            <a:endParaRPr lang="en-US"/>
          </a:p>
        </p:txBody>
      </p:sp>
    </p:spTree>
    <p:extLst>
      <p:ext uri="{BB962C8B-B14F-4D97-AF65-F5344CB8AC3E}">
        <p14:creationId xmlns:p14="http://schemas.microsoft.com/office/powerpoint/2010/main" val="2676456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47</a:t>
            </a:fld>
            <a:endParaRPr lang="en-US"/>
          </a:p>
        </p:txBody>
      </p:sp>
    </p:spTree>
    <p:extLst>
      <p:ext uri="{BB962C8B-B14F-4D97-AF65-F5344CB8AC3E}">
        <p14:creationId xmlns:p14="http://schemas.microsoft.com/office/powerpoint/2010/main" val="1760708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48</a:t>
            </a:fld>
            <a:endParaRPr lang="en-US"/>
          </a:p>
        </p:txBody>
      </p:sp>
    </p:spTree>
    <p:extLst>
      <p:ext uri="{BB962C8B-B14F-4D97-AF65-F5344CB8AC3E}">
        <p14:creationId xmlns:p14="http://schemas.microsoft.com/office/powerpoint/2010/main" val="29490042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49</a:t>
            </a:fld>
            <a:endParaRPr lang="en-US"/>
          </a:p>
        </p:txBody>
      </p:sp>
    </p:spTree>
    <p:extLst>
      <p:ext uri="{BB962C8B-B14F-4D97-AF65-F5344CB8AC3E}">
        <p14:creationId xmlns:p14="http://schemas.microsoft.com/office/powerpoint/2010/main" val="14756832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50</a:t>
            </a:fld>
            <a:endParaRPr lang="en-US"/>
          </a:p>
        </p:txBody>
      </p:sp>
    </p:spTree>
    <p:extLst>
      <p:ext uri="{BB962C8B-B14F-4D97-AF65-F5344CB8AC3E}">
        <p14:creationId xmlns:p14="http://schemas.microsoft.com/office/powerpoint/2010/main" val="2843203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51</a:t>
            </a:fld>
            <a:endParaRPr lang="en-US"/>
          </a:p>
        </p:txBody>
      </p:sp>
    </p:spTree>
    <p:extLst>
      <p:ext uri="{BB962C8B-B14F-4D97-AF65-F5344CB8AC3E}">
        <p14:creationId xmlns:p14="http://schemas.microsoft.com/office/powerpoint/2010/main" val="2380252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52</a:t>
            </a:fld>
            <a:endParaRPr lang="en-US"/>
          </a:p>
        </p:txBody>
      </p:sp>
    </p:spTree>
    <p:extLst>
      <p:ext uri="{BB962C8B-B14F-4D97-AF65-F5344CB8AC3E}">
        <p14:creationId xmlns:p14="http://schemas.microsoft.com/office/powerpoint/2010/main" val="1616248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53</a:t>
            </a:fld>
            <a:endParaRPr lang="en-US"/>
          </a:p>
        </p:txBody>
      </p:sp>
    </p:spTree>
    <p:extLst>
      <p:ext uri="{BB962C8B-B14F-4D97-AF65-F5344CB8AC3E}">
        <p14:creationId xmlns:p14="http://schemas.microsoft.com/office/powerpoint/2010/main" val="274604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Edges are straight line</a:t>
            </a:r>
          </a:p>
          <a:p>
            <a:endParaRPr lang="en-US"/>
          </a:p>
          <a:p>
            <a:endParaRPr lang="en-US"/>
          </a:p>
        </p:txBody>
      </p:sp>
      <p:sp>
        <p:nvSpPr>
          <p:cNvPr id="4" name="Slide Number Placeholder 3"/>
          <p:cNvSpPr>
            <a:spLocks noGrp="1"/>
          </p:cNvSpPr>
          <p:nvPr>
            <p:ph type="sldNum" sz="quarter" idx="10"/>
          </p:nvPr>
        </p:nvSpPr>
        <p:spPr/>
        <p:txBody>
          <a:bodyPr/>
          <a:lstStyle/>
          <a:p>
            <a:fld id="{C1BFEB3D-3DA2-4474-AB58-9A7D56BBFD54}" type="slidenum">
              <a:rPr lang="en-US" smtClean="0"/>
              <a:t>17</a:t>
            </a:fld>
            <a:endParaRPr lang="en-US"/>
          </a:p>
        </p:txBody>
      </p:sp>
    </p:spTree>
    <p:extLst>
      <p:ext uri="{BB962C8B-B14F-4D97-AF65-F5344CB8AC3E}">
        <p14:creationId xmlns:p14="http://schemas.microsoft.com/office/powerpoint/2010/main" val="104606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54</a:t>
            </a:fld>
            <a:endParaRPr lang="en-US"/>
          </a:p>
        </p:txBody>
      </p:sp>
    </p:spTree>
    <p:extLst>
      <p:ext uri="{BB962C8B-B14F-4D97-AF65-F5344CB8AC3E}">
        <p14:creationId xmlns:p14="http://schemas.microsoft.com/office/powerpoint/2010/main" val="41706342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55</a:t>
            </a:fld>
            <a:endParaRPr lang="en-US"/>
          </a:p>
        </p:txBody>
      </p:sp>
    </p:spTree>
    <p:extLst>
      <p:ext uri="{BB962C8B-B14F-4D97-AF65-F5344CB8AC3E}">
        <p14:creationId xmlns:p14="http://schemas.microsoft.com/office/powerpoint/2010/main" val="2096774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56</a:t>
            </a:fld>
            <a:endParaRPr lang="en-US"/>
          </a:p>
        </p:txBody>
      </p:sp>
    </p:spTree>
    <p:extLst>
      <p:ext uri="{BB962C8B-B14F-4D97-AF65-F5344CB8AC3E}">
        <p14:creationId xmlns:p14="http://schemas.microsoft.com/office/powerpoint/2010/main" val="42602498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57</a:t>
            </a:fld>
            <a:endParaRPr lang="en-US"/>
          </a:p>
        </p:txBody>
      </p:sp>
    </p:spTree>
    <p:extLst>
      <p:ext uri="{BB962C8B-B14F-4D97-AF65-F5344CB8AC3E}">
        <p14:creationId xmlns:p14="http://schemas.microsoft.com/office/powerpoint/2010/main" val="16243654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58</a:t>
            </a:fld>
            <a:endParaRPr lang="en-US"/>
          </a:p>
        </p:txBody>
      </p:sp>
    </p:spTree>
    <p:extLst>
      <p:ext uri="{BB962C8B-B14F-4D97-AF65-F5344CB8AC3E}">
        <p14:creationId xmlns:p14="http://schemas.microsoft.com/office/powerpoint/2010/main" val="38982821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59</a:t>
            </a:fld>
            <a:endParaRPr lang="en-US"/>
          </a:p>
        </p:txBody>
      </p:sp>
    </p:spTree>
    <p:extLst>
      <p:ext uri="{BB962C8B-B14F-4D97-AF65-F5344CB8AC3E}">
        <p14:creationId xmlns:p14="http://schemas.microsoft.com/office/powerpoint/2010/main" val="1419909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60</a:t>
            </a:fld>
            <a:endParaRPr lang="en-US"/>
          </a:p>
        </p:txBody>
      </p:sp>
    </p:spTree>
    <p:extLst>
      <p:ext uri="{BB962C8B-B14F-4D97-AF65-F5344CB8AC3E}">
        <p14:creationId xmlns:p14="http://schemas.microsoft.com/office/powerpoint/2010/main" val="4643288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61</a:t>
            </a:fld>
            <a:endParaRPr lang="en-US"/>
          </a:p>
        </p:txBody>
      </p:sp>
    </p:spTree>
    <p:extLst>
      <p:ext uri="{BB962C8B-B14F-4D97-AF65-F5344CB8AC3E}">
        <p14:creationId xmlns:p14="http://schemas.microsoft.com/office/powerpoint/2010/main" val="33264689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62</a:t>
            </a:fld>
            <a:endParaRPr lang="en-US"/>
          </a:p>
        </p:txBody>
      </p:sp>
    </p:spTree>
    <p:extLst>
      <p:ext uri="{BB962C8B-B14F-4D97-AF65-F5344CB8AC3E}">
        <p14:creationId xmlns:p14="http://schemas.microsoft.com/office/powerpoint/2010/main" val="32359257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63</a:t>
            </a:fld>
            <a:endParaRPr lang="en-US"/>
          </a:p>
        </p:txBody>
      </p:sp>
    </p:spTree>
    <p:extLst>
      <p:ext uri="{BB962C8B-B14F-4D97-AF65-F5344CB8AC3E}">
        <p14:creationId xmlns:p14="http://schemas.microsoft.com/office/powerpoint/2010/main" val="3672072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24</a:t>
            </a:fld>
            <a:endParaRPr lang="en-US"/>
          </a:p>
        </p:txBody>
      </p:sp>
    </p:spTree>
    <p:extLst>
      <p:ext uri="{BB962C8B-B14F-4D97-AF65-F5344CB8AC3E}">
        <p14:creationId xmlns:p14="http://schemas.microsoft.com/office/powerpoint/2010/main" val="10658920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64</a:t>
            </a:fld>
            <a:endParaRPr lang="en-US"/>
          </a:p>
        </p:txBody>
      </p:sp>
    </p:spTree>
    <p:extLst>
      <p:ext uri="{BB962C8B-B14F-4D97-AF65-F5344CB8AC3E}">
        <p14:creationId xmlns:p14="http://schemas.microsoft.com/office/powerpoint/2010/main" val="12956745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65</a:t>
            </a:fld>
            <a:endParaRPr lang="en-US"/>
          </a:p>
        </p:txBody>
      </p:sp>
    </p:spTree>
    <p:extLst>
      <p:ext uri="{BB962C8B-B14F-4D97-AF65-F5344CB8AC3E}">
        <p14:creationId xmlns:p14="http://schemas.microsoft.com/office/powerpoint/2010/main" val="40073652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66</a:t>
            </a:fld>
            <a:endParaRPr lang="en-US"/>
          </a:p>
        </p:txBody>
      </p:sp>
    </p:spTree>
    <p:extLst>
      <p:ext uri="{BB962C8B-B14F-4D97-AF65-F5344CB8AC3E}">
        <p14:creationId xmlns:p14="http://schemas.microsoft.com/office/powerpoint/2010/main" val="21900331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67</a:t>
            </a:fld>
            <a:endParaRPr lang="en-US"/>
          </a:p>
        </p:txBody>
      </p:sp>
    </p:spTree>
    <p:extLst>
      <p:ext uri="{BB962C8B-B14F-4D97-AF65-F5344CB8AC3E}">
        <p14:creationId xmlns:p14="http://schemas.microsoft.com/office/powerpoint/2010/main" val="39005159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68</a:t>
            </a:fld>
            <a:endParaRPr lang="en-US"/>
          </a:p>
        </p:txBody>
      </p:sp>
    </p:spTree>
    <p:extLst>
      <p:ext uri="{BB962C8B-B14F-4D97-AF65-F5344CB8AC3E}">
        <p14:creationId xmlns:p14="http://schemas.microsoft.com/office/powerpoint/2010/main" val="18160607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70</a:t>
            </a:fld>
            <a:endParaRPr lang="en-US"/>
          </a:p>
        </p:txBody>
      </p:sp>
    </p:spTree>
    <p:extLst>
      <p:ext uri="{BB962C8B-B14F-4D97-AF65-F5344CB8AC3E}">
        <p14:creationId xmlns:p14="http://schemas.microsoft.com/office/powerpoint/2010/main" val="22339146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74</a:t>
            </a:fld>
            <a:endParaRPr lang="en-US"/>
          </a:p>
        </p:txBody>
      </p:sp>
    </p:spTree>
    <p:extLst>
      <p:ext uri="{BB962C8B-B14F-4D97-AF65-F5344CB8AC3E}">
        <p14:creationId xmlns:p14="http://schemas.microsoft.com/office/powerpoint/2010/main" val="29393703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75</a:t>
            </a:fld>
            <a:endParaRPr lang="en-US"/>
          </a:p>
        </p:txBody>
      </p:sp>
    </p:spTree>
    <p:extLst>
      <p:ext uri="{BB962C8B-B14F-4D97-AF65-F5344CB8AC3E}">
        <p14:creationId xmlns:p14="http://schemas.microsoft.com/office/powerpoint/2010/main" val="42551424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Presented in the Discussion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76</a:t>
            </a:fld>
            <a:endParaRPr lang="en-US"/>
          </a:p>
        </p:txBody>
      </p:sp>
    </p:spTree>
    <p:extLst>
      <p:ext uri="{BB962C8B-B14F-4D97-AF65-F5344CB8AC3E}">
        <p14:creationId xmlns:p14="http://schemas.microsoft.com/office/powerpoint/2010/main" val="3833941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12 min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20 min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mtClean="0"/>
              <a:t>1.81 </a:t>
            </a:r>
            <a:r>
              <a:rPr lang="en-US" altLang="zh-CN" dirty="0" smtClean="0"/>
              <a:t>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77</a:t>
            </a:fld>
            <a:endParaRPr lang="en-US"/>
          </a:p>
        </p:txBody>
      </p:sp>
    </p:spTree>
    <p:extLst>
      <p:ext uri="{BB962C8B-B14F-4D97-AF65-F5344CB8AC3E}">
        <p14:creationId xmlns:p14="http://schemas.microsoft.com/office/powerpoint/2010/main" val="553313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28</a:t>
            </a:fld>
            <a:endParaRPr lang="en-US"/>
          </a:p>
        </p:txBody>
      </p:sp>
    </p:spTree>
    <p:extLst>
      <p:ext uri="{BB962C8B-B14F-4D97-AF65-F5344CB8AC3E}">
        <p14:creationId xmlns:p14="http://schemas.microsoft.com/office/powerpoint/2010/main" val="3576792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29</a:t>
            </a:fld>
            <a:endParaRPr lang="en-US"/>
          </a:p>
        </p:txBody>
      </p:sp>
    </p:spTree>
    <p:extLst>
      <p:ext uri="{BB962C8B-B14F-4D97-AF65-F5344CB8AC3E}">
        <p14:creationId xmlns:p14="http://schemas.microsoft.com/office/powerpoint/2010/main" val="130571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31</a:t>
            </a:fld>
            <a:endParaRPr lang="en-US"/>
          </a:p>
        </p:txBody>
      </p:sp>
    </p:spTree>
    <p:extLst>
      <p:ext uri="{BB962C8B-B14F-4D97-AF65-F5344CB8AC3E}">
        <p14:creationId xmlns:p14="http://schemas.microsoft.com/office/powerpoint/2010/main" val="2066036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32</a:t>
            </a:fld>
            <a:endParaRPr lang="en-US"/>
          </a:p>
        </p:txBody>
      </p:sp>
    </p:spTree>
    <p:extLst>
      <p:ext uri="{BB962C8B-B14F-4D97-AF65-F5344CB8AC3E}">
        <p14:creationId xmlns:p14="http://schemas.microsoft.com/office/powerpoint/2010/main" val="2844451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33</a:t>
            </a:fld>
            <a:endParaRPr lang="en-US"/>
          </a:p>
        </p:txBody>
      </p:sp>
    </p:spTree>
    <p:extLst>
      <p:ext uri="{BB962C8B-B14F-4D97-AF65-F5344CB8AC3E}">
        <p14:creationId xmlns:p14="http://schemas.microsoft.com/office/powerpoint/2010/main" val="1843852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E4A2CB-AB09-4F27-B9F7-C28CCE07D0C8}"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2185683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E4A2CB-AB09-4F27-B9F7-C28CCE07D0C8}"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342031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E4A2CB-AB09-4F27-B9F7-C28CCE07D0C8}"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2629555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E4A2CB-AB09-4F27-B9F7-C28CCE07D0C8}"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2984430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E4A2CB-AB09-4F27-B9F7-C28CCE07D0C8}"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3129928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E4A2CB-AB09-4F27-B9F7-C28CCE07D0C8}"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3174098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E4A2CB-AB09-4F27-B9F7-C28CCE07D0C8}" type="datetimeFigureOut">
              <a:rPr lang="en-US" smtClean="0"/>
              <a:t>2/23/2022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1580148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E4A2CB-AB09-4F27-B9F7-C28CCE07D0C8}" type="datetimeFigureOut">
              <a:rPr lang="en-US" smtClean="0"/>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2574699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E4A2CB-AB09-4F27-B9F7-C28CCE07D0C8}" type="datetimeFigureOut">
              <a:rPr lang="en-US" smtClean="0"/>
              <a:t>2/23/2022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2857356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3E4A2CB-AB09-4F27-B9F7-C28CCE07D0C8}"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74067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3E4A2CB-AB09-4F27-B9F7-C28CCE07D0C8}"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160310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E4A2CB-AB09-4F27-B9F7-C28CCE07D0C8}" type="datetimeFigureOut">
              <a:rPr lang="en-US" smtClean="0"/>
              <a:t>2/23/2022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A5A22E-4EDB-4AA0-BD1F-A1B99B7AF06E}" type="slidenum">
              <a:rPr lang="en-US" smtClean="0"/>
              <a:t>‹#›</a:t>
            </a:fld>
            <a:endParaRPr lang="en-US"/>
          </a:p>
        </p:txBody>
      </p:sp>
    </p:spTree>
    <p:extLst>
      <p:ext uri="{BB962C8B-B14F-4D97-AF65-F5344CB8AC3E}">
        <p14:creationId xmlns:p14="http://schemas.microsoft.com/office/powerpoint/2010/main" val="31700033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8" Type="http://schemas.openxmlformats.org/officeDocument/2006/relationships/image" Target="../media/image26.png"/><Relationship Id="rId21" Type="http://schemas.openxmlformats.org/officeDocument/2006/relationships/image" Target="../media/image29.png"/><Relationship Id="rId17" Type="http://schemas.openxmlformats.org/officeDocument/2006/relationships/image" Target="../media/image5.png"/><Relationship Id="rId16" Type="http://schemas.openxmlformats.org/officeDocument/2006/relationships/image" Target="../media/image52.png"/><Relationship Id="rId20" Type="http://schemas.openxmlformats.org/officeDocument/2006/relationships/image" Target="../media/image28.png"/><Relationship Id="rId1" Type="http://schemas.openxmlformats.org/officeDocument/2006/relationships/slideLayout" Target="../slideLayouts/slideLayout2.xml"/><Relationship Id="rId24" Type="http://schemas.openxmlformats.org/officeDocument/2006/relationships/image" Target="../media/image54.png"/><Relationship Id="rId15" Type="http://schemas.openxmlformats.org/officeDocument/2006/relationships/image" Target="../media/image51.png"/><Relationship Id="rId23" Type="http://schemas.openxmlformats.org/officeDocument/2006/relationships/image" Target="../media/image53.png"/><Relationship Id="rId19" Type="http://schemas.openxmlformats.org/officeDocument/2006/relationships/image" Target="../media/image27.png"/><Relationship Id="rId22"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36.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notesSlide" Target="../notesSlides/notesSlide4.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slideLayout" Target="../slideLayouts/slideLayout2.xml"/><Relationship Id="rId5" Type="http://schemas.openxmlformats.org/officeDocument/2006/relationships/tags" Target="../tags/tag17.xml"/><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3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42.png"/><Relationship Id="rId5" Type="http://schemas.openxmlformats.org/officeDocument/2006/relationships/image" Target="../media/image6.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6.png"/><Relationship Id="rId1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10" Type="http://schemas.openxmlformats.org/officeDocument/2006/relationships/image" Target="../media/image16.png"/><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1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20.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6936" y="2156223"/>
            <a:ext cx="7629525" cy="444102"/>
          </a:xfrm>
        </p:spPr>
        <p:txBody>
          <a:bodyPr>
            <a:noAutofit/>
          </a:bodyPr>
          <a:lstStyle/>
          <a:p>
            <a:r>
              <a:rPr lang="en-US" sz="3200" dirty="0"/>
              <a:t>Risk-Aware UAV-UGV periodic Rendezvous</a:t>
            </a:r>
          </a:p>
        </p:txBody>
      </p:sp>
      <p:sp>
        <p:nvSpPr>
          <p:cNvPr id="4" name="TextBox 3"/>
          <p:cNvSpPr txBox="1"/>
          <p:nvPr/>
        </p:nvSpPr>
        <p:spPr>
          <a:xfrm>
            <a:off x="3701562" y="3358661"/>
            <a:ext cx="4158762" cy="369277"/>
          </a:xfrm>
          <a:prstGeom prst="rect">
            <a:avLst/>
          </a:prstGeom>
          <a:noFill/>
        </p:spPr>
        <p:txBody>
          <a:bodyPr wrap="square" rtlCol="0">
            <a:spAutoFit/>
          </a:bodyPr>
          <a:lstStyle/>
          <a:p>
            <a:r>
              <a:rPr lang="en-US" dirty="0"/>
              <a:t>Guangyao Shi </a:t>
            </a:r>
          </a:p>
        </p:txBody>
      </p:sp>
    </p:spTree>
    <p:extLst>
      <p:ext uri="{BB962C8B-B14F-4D97-AF65-F5344CB8AC3E}">
        <p14:creationId xmlns:p14="http://schemas.microsoft.com/office/powerpoint/2010/main" val="34590421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64894"/>
            <a:ext cx="7886700" cy="478935"/>
          </a:xfrm>
        </p:spPr>
        <p:txBody>
          <a:bodyPr>
            <a:normAutofit fontScale="90000"/>
          </a:bodyPr>
          <a:lstStyle/>
          <a:p>
            <a:r>
              <a:rPr lang="en-US" dirty="0" smtClean="0"/>
              <a:t>Constrained MDP</a:t>
            </a:r>
            <a:endParaRPr lang="en-US" dirty="0"/>
          </a:p>
        </p:txBody>
      </p:sp>
      <p:sp>
        <p:nvSpPr>
          <p:cNvPr id="7" name="TextBox 6"/>
          <p:cNvSpPr txBox="1"/>
          <p:nvPr/>
        </p:nvSpPr>
        <p:spPr>
          <a:xfrm>
            <a:off x="866239" y="826023"/>
            <a:ext cx="6618157"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Linear Program</a:t>
            </a:r>
            <a:endParaRPr lang="en-US" dirty="0"/>
          </a:p>
        </p:txBody>
      </p:sp>
      <p:pic>
        <p:nvPicPr>
          <p:cNvPr id="3" name="Picture 2"/>
          <p:cNvPicPr>
            <a:picLocks noChangeAspect="1"/>
          </p:cNvPicPr>
          <p:nvPr/>
        </p:nvPicPr>
        <p:blipFill>
          <a:blip r:embed="rId3"/>
          <a:stretch>
            <a:fillRect/>
          </a:stretch>
        </p:blipFill>
        <p:spPr>
          <a:xfrm>
            <a:off x="2636171" y="1376711"/>
            <a:ext cx="4848225" cy="2838450"/>
          </a:xfrm>
          <a:prstGeom prst="rect">
            <a:avLst/>
          </a:prstGeom>
        </p:spPr>
      </p:pic>
      <p:pic>
        <p:nvPicPr>
          <p:cNvPr id="11" name="Picture 10"/>
          <p:cNvPicPr>
            <a:picLocks noChangeAspect="1"/>
          </p:cNvPicPr>
          <p:nvPr/>
        </p:nvPicPr>
        <p:blipFill>
          <a:blip r:embed="rId4"/>
          <a:stretch>
            <a:fillRect/>
          </a:stretch>
        </p:blipFill>
        <p:spPr>
          <a:xfrm>
            <a:off x="5746875" y="1877051"/>
            <a:ext cx="933450" cy="808549"/>
          </a:xfrm>
          <a:prstGeom prst="rect">
            <a:avLst/>
          </a:prstGeom>
        </p:spPr>
      </p:pic>
      <p:pic>
        <p:nvPicPr>
          <p:cNvPr id="13" name="Picture 12" descr="\documentclass{article}&#10;\usepackage{amsmath,amssymb,amsfonts, mathtools}&#10;\pagestyle{empty}&#10;\DeclareMathOperator*{\argmin}{argmin} &#10;\begin{document}&#10;&#10;$$&#10;\delta&#10;$$&#10;&#10;\end{document}" title="IguanaTex Bitmap Display"/>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808800" y="2208520"/>
            <a:ext cx="105143" cy="182857"/>
          </a:xfrm>
          <a:prstGeom prst="rect">
            <a:avLst/>
          </a:prstGeom>
        </p:spPr>
      </p:pic>
      <p:pic>
        <p:nvPicPr>
          <p:cNvPr id="4" name="Picture 3"/>
          <p:cNvPicPr>
            <a:picLocks noChangeAspect="1"/>
          </p:cNvPicPr>
          <p:nvPr/>
        </p:nvPicPr>
        <p:blipFill>
          <a:blip r:embed="rId6"/>
          <a:stretch>
            <a:fillRect/>
          </a:stretch>
        </p:blipFill>
        <p:spPr>
          <a:xfrm>
            <a:off x="2279775" y="5203012"/>
            <a:ext cx="4400550" cy="714375"/>
          </a:xfrm>
          <a:prstGeom prst="rect">
            <a:avLst/>
          </a:prstGeom>
        </p:spPr>
      </p:pic>
      <p:sp>
        <p:nvSpPr>
          <p:cNvPr id="12" name="TextBox 11"/>
          <p:cNvSpPr txBox="1"/>
          <p:nvPr/>
        </p:nvSpPr>
        <p:spPr>
          <a:xfrm>
            <a:off x="866239" y="4610609"/>
            <a:ext cx="6618157"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Construct policy from occupancy measure</a:t>
            </a:r>
            <a:endParaRPr lang="en-US" dirty="0"/>
          </a:p>
        </p:txBody>
      </p:sp>
    </p:spTree>
    <p:extLst>
      <p:ext uri="{BB962C8B-B14F-4D97-AF65-F5344CB8AC3E}">
        <p14:creationId xmlns:p14="http://schemas.microsoft.com/office/powerpoint/2010/main" val="41020932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66" y="365004"/>
            <a:ext cx="7886700" cy="478935"/>
          </a:xfrm>
        </p:spPr>
        <p:txBody>
          <a:bodyPr>
            <a:normAutofit fontScale="90000"/>
          </a:bodyPr>
          <a:lstStyle/>
          <a:p>
            <a:r>
              <a:rPr lang="en-US" dirty="0"/>
              <a:t>Problem </a:t>
            </a:r>
            <a:r>
              <a:rPr lang="en-US" altLang="zh-CN" dirty="0"/>
              <a:t>setup</a:t>
            </a:r>
            <a:endParaRPr lang="en-US" dirty="0"/>
          </a:p>
        </p:txBody>
      </p:sp>
      <p:sp>
        <p:nvSpPr>
          <p:cNvPr id="5" name="TextBox 4"/>
          <p:cNvSpPr txBox="1"/>
          <p:nvPr/>
        </p:nvSpPr>
        <p:spPr>
          <a:xfrm>
            <a:off x="532636" y="878898"/>
            <a:ext cx="7636119"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Cooperative behavior - recharge</a:t>
            </a:r>
          </a:p>
        </p:txBody>
      </p:sp>
      <p:sp>
        <p:nvSpPr>
          <p:cNvPr id="54" name="TextBox 53"/>
          <p:cNvSpPr txBox="1"/>
          <p:nvPr/>
        </p:nvSpPr>
        <p:spPr>
          <a:xfrm>
            <a:off x="777685" y="4428606"/>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Swap battery  -- constant time</a:t>
            </a:r>
            <a:endParaRPr lang="en-US" i="1" dirty="0">
              <a:latin typeface="Times New Roman" panose="02020603050405020304" pitchFamily="18" charset="0"/>
              <a:cs typeface="Times New Roman" panose="02020603050405020304" pitchFamily="18" charset="0"/>
            </a:endParaRPr>
          </a:p>
        </p:txBody>
      </p:sp>
      <p:sp>
        <p:nvSpPr>
          <p:cNvPr id="62" name="TextBox 61"/>
          <p:cNvSpPr txBox="1"/>
          <p:nvPr/>
        </p:nvSpPr>
        <p:spPr>
          <a:xfrm>
            <a:off x="771956" y="4994436"/>
            <a:ext cx="7636119"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t>Mobile charging -- charging time is decided by energy left and need to think about how UGV moves and its effect on the UAV task</a:t>
            </a:r>
            <a:endParaRPr lang="en-US" i="1" dirty="0">
              <a:latin typeface="Times New Roman" panose="02020603050405020304" pitchFamily="18" charset="0"/>
              <a:cs typeface="Times New Roman" panose="02020603050405020304" pitchFamily="18" charset="0"/>
            </a:endParaRPr>
          </a:p>
        </p:txBody>
      </p:sp>
      <p:pic>
        <p:nvPicPr>
          <p:cNvPr id="50" name="Picture 4" descr="Drones transparent PNG images - S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8357" y="2727966"/>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 descr="Jackal UGV - Small Weatherproof Robot - Clearpa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3455" y="1658296"/>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59" name="Freeform 58"/>
          <p:cNvSpPr/>
          <p:nvPr/>
        </p:nvSpPr>
        <p:spPr>
          <a:xfrm>
            <a:off x="2469354" y="1658296"/>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2416602" y="2571233"/>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2386720" y="313742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2658650" y="278668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3017425" y="254135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3258725" y="281656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3477800" y="316730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3906425" y="325179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4351298" y="316413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4911779" y="32238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368979" y="344297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5959529" y="325179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6540554" y="327314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6781854" y="374939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7146979" y="417234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7506500" y="377927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2416602" y="208735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2883327" y="188271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3293837" y="171731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3966189" y="168431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4291534" y="209369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4850989" y="230533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5536789" y="221819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6184220" y="215262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6884308" y="231970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7549354" y="287632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p:cNvCxnSpPr/>
          <p:nvPr/>
        </p:nvCxnSpPr>
        <p:spPr>
          <a:xfrm flipV="1">
            <a:off x="2383601" y="2288489"/>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1634972" y="2246518"/>
            <a:ext cx="989108" cy="369332"/>
          </a:xfrm>
          <a:prstGeom prst="rect">
            <a:avLst/>
          </a:prstGeom>
          <a:noFill/>
        </p:spPr>
        <p:txBody>
          <a:bodyPr wrap="square" rtlCol="0">
            <a:spAutoFit/>
          </a:bodyPr>
          <a:lstStyle/>
          <a:p>
            <a:r>
              <a:rPr lang="en-US" altLang="zh-CN" dirty="0"/>
              <a:t>detour</a:t>
            </a:r>
            <a:endParaRPr lang="en-US" dirty="0"/>
          </a:p>
        </p:txBody>
      </p:sp>
      <p:sp>
        <p:nvSpPr>
          <p:cNvPr id="90" name="Freeform 89"/>
          <p:cNvSpPr/>
          <p:nvPr/>
        </p:nvSpPr>
        <p:spPr>
          <a:xfrm>
            <a:off x="3132086" y="1821339"/>
            <a:ext cx="516975" cy="467149"/>
          </a:xfrm>
          <a:custGeom>
            <a:avLst/>
            <a:gdLst>
              <a:gd name="connsiteX0" fmla="*/ 0 w 621102"/>
              <a:gd name="connsiteY0" fmla="*/ 0 h 465826"/>
              <a:gd name="connsiteX1" fmla="*/ 172528 w 621102"/>
              <a:gd name="connsiteY1" fmla="*/ 345056 h 465826"/>
              <a:gd name="connsiteX2" fmla="*/ 621102 w 621102"/>
              <a:gd name="connsiteY2" fmla="*/ 465826 h 465826"/>
            </a:gdLst>
            <a:ahLst/>
            <a:cxnLst>
              <a:cxn ang="0">
                <a:pos x="connsiteX0" y="connsiteY0"/>
              </a:cxn>
              <a:cxn ang="0">
                <a:pos x="connsiteX1" y="connsiteY1"/>
              </a:cxn>
              <a:cxn ang="0">
                <a:pos x="connsiteX2" y="connsiteY2"/>
              </a:cxn>
            </a:cxnLst>
            <a:rect l="l" t="t" r="r" b="b"/>
            <a:pathLst>
              <a:path w="621102" h="465826">
                <a:moveTo>
                  <a:pt x="0" y="0"/>
                </a:moveTo>
                <a:cubicBezTo>
                  <a:pt x="34505" y="133709"/>
                  <a:pt x="69011" y="267418"/>
                  <a:pt x="172528" y="345056"/>
                </a:cubicBezTo>
                <a:cubicBezTo>
                  <a:pt x="276045" y="422694"/>
                  <a:pt x="448573" y="444260"/>
                  <a:pt x="621102" y="46582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90"/>
          <p:cNvSpPr/>
          <p:nvPr/>
        </p:nvSpPr>
        <p:spPr>
          <a:xfrm>
            <a:off x="4894894" y="2338781"/>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91"/>
          <p:cNvSpPr/>
          <p:nvPr/>
        </p:nvSpPr>
        <p:spPr>
          <a:xfrm>
            <a:off x="5370751" y="2721687"/>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3293742" y="2294484"/>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93"/>
          <p:cNvSpPr/>
          <p:nvPr/>
        </p:nvSpPr>
        <p:spPr>
          <a:xfrm>
            <a:off x="3353601" y="1772201"/>
            <a:ext cx="412502" cy="513377"/>
          </a:xfrm>
          <a:custGeom>
            <a:avLst/>
            <a:gdLst>
              <a:gd name="connsiteX0" fmla="*/ 292308 w 412502"/>
              <a:gd name="connsiteY0" fmla="*/ 509665 h 509665"/>
              <a:gd name="connsiteX1" fmla="*/ 397239 w 412502"/>
              <a:gd name="connsiteY1" fmla="*/ 254833 h 509665"/>
              <a:gd name="connsiteX2" fmla="*/ 0 w 412502"/>
              <a:gd name="connsiteY2" fmla="*/ 0 h 509665"/>
            </a:gdLst>
            <a:ahLst/>
            <a:cxnLst>
              <a:cxn ang="0">
                <a:pos x="connsiteX0" y="connsiteY0"/>
              </a:cxn>
              <a:cxn ang="0">
                <a:pos x="connsiteX1" y="connsiteY1"/>
              </a:cxn>
              <a:cxn ang="0">
                <a:pos x="connsiteX2" y="connsiteY2"/>
              </a:cxn>
            </a:cxnLst>
            <a:rect l="l" t="t" r="r" b="b"/>
            <a:pathLst>
              <a:path w="412502" h="509665">
                <a:moveTo>
                  <a:pt x="292308" y="509665"/>
                </a:moveTo>
                <a:cubicBezTo>
                  <a:pt x="369132" y="424721"/>
                  <a:pt x="445957" y="339777"/>
                  <a:pt x="397239" y="254833"/>
                </a:cubicBezTo>
                <a:cubicBezTo>
                  <a:pt x="348521" y="169889"/>
                  <a:pt x="74951" y="47469"/>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p:cNvSpPr/>
          <p:nvPr/>
        </p:nvSpPr>
        <p:spPr>
          <a:xfrm>
            <a:off x="5370700" y="2266787"/>
            <a:ext cx="210211" cy="450850"/>
          </a:xfrm>
          <a:custGeom>
            <a:avLst/>
            <a:gdLst>
              <a:gd name="connsiteX0" fmla="*/ 0 w 210211"/>
              <a:gd name="connsiteY0" fmla="*/ 450850 h 450850"/>
              <a:gd name="connsiteX1" fmla="*/ 177800 w 210211"/>
              <a:gd name="connsiteY1" fmla="*/ 285750 h 450850"/>
              <a:gd name="connsiteX2" fmla="*/ 209550 w 210211"/>
              <a:gd name="connsiteY2" fmla="*/ 0 h 450850"/>
            </a:gdLst>
            <a:ahLst/>
            <a:cxnLst>
              <a:cxn ang="0">
                <a:pos x="connsiteX0" y="connsiteY0"/>
              </a:cxn>
              <a:cxn ang="0">
                <a:pos x="connsiteX1" y="connsiteY1"/>
              </a:cxn>
              <a:cxn ang="0">
                <a:pos x="connsiteX2" y="connsiteY2"/>
              </a:cxn>
            </a:cxnLst>
            <a:rect l="l" t="t" r="r" b="b"/>
            <a:pathLst>
              <a:path w="210211" h="450850">
                <a:moveTo>
                  <a:pt x="0" y="450850"/>
                </a:moveTo>
                <a:cubicBezTo>
                  <a:pt x="71437" y="405871"/>
                  <a:pt x="142875" y="360892"/>
                  <a:pt x="177800" y="285750"/>
                </a:cubicBezTo>
                <a:cubicBezTo>
                  <a:pt x="212725" y="210608"/>
                  <a:pt x="211137" y="105304"/>
                  <a:pt x="20955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38238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89332" y="2054817"/>
            <a:ext cx="8233818" cy="369332"/>
          </a:xfrm>
          <a:prstGeom prst="rect">
            <a:avLst/>
          </a:prstGeom>
          <a:noFill/>
        </p:spPr>
        <p:txBody>
          <a:bodyPr wrap="square" rtlCol="0">
            <a:spAutoFit/>
          </a:bodyPr>
          <a:lstStyle/>
          <a:p>
            <a:pPr marL="285750" indent="-285750">
              <a:buFont typeface="Arial" panose="020B0604020202020204" pitchFamily="34" charset="0"/>
              <a:buChar char="•"/>
            </a:pPr>
            <a:r>
              <a:rPr lang="en-US" dirty="0"/>
              <a:t>Each transition is represented by a trajectory and the corresponding controller </a:t>
            </a:r>
          </a:p>
        </p:txBody>
      </p:sp>
      <p:sp>
        <p:nvSpPr>
          <p:cNvPr id="9" name="TextBox 8"/>
          <p:cNvSpPr txBox="1"/>
          <p:nvPr/>
        </p:nvSpPr>
        <p:spPr>
          <a:xfrm>
            <a:off x="594649" y="3845058"/>
            <a:ext cx="67025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Energy consumption distribution </a:t>
            </a:r>
          </a:p>
        </p:txBody>
      </p:sp>
      <p:sp>
        <p:nvSpPr>
          <p:cNvPr id="11" name="TextBox 10"/>
          <p:cNvSpPr txBox="1"/>
          <p:nvPr/>
        </p:nvSpPr>
        <p:spPr>
          <a:xfrm>
            <a:off x="2111691" y="118992"/>
            <a:ext cx="5203439" cy="400110"/>
          </a:xfrm>
          <a:prstGeom prst="rect">
            <a:avLst/>
          </a:prstGeom>
          <a:noFill/>
        </p:spPr>
        <p:txBody>
          <a:bodyPr wrap="square" rtlCol="0">
            <a:spAutoFit/>
          </a:bodyPr>
          <a:lstStyle/>
          <a:p>
            <a:r>
              <a:rPr lang="en-US" sz="2000" dirty="0"/>
              <a:t>How to incorporate energy uncertainty?</a:t>
            </a:r>
          </a:p>
        </p:txBody>
      </p:sp>
      <p:cxnSp>
        <p:nvCxnSpPr>
          <p:cNvPr id="13" name="Straight Connector 12"/>
          <p:cNvCxnSpPr/>
          <p:nvPr/>
        </p:nvCxnSpPr>
        <p:spPr>
          <a:xfrm flipH="1">
            <a:off x="1904657" y="1337153"/>
            <a:ext cx="1761131" cy="672"/>
          </a:xfrm>
          <a:prstGeom prst="line">
            <a:avLst/>
          </a:prstGeom>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1807941" y="1287133"/>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651624" y="1266553"/>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a:off x="1674298" y="1050617"/>
                <a:ext cx="186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1674298" y="1050617"/>
                <a:ext cx="186781" cy="276999"/>
              </a:xfrm>
              <a:prstGeom prst="rect">
                <a:avLst/>
              </a:prstGeom>
              <a:blipFill>
                <a:blip r:embed="rId15"/>
                <a:stretch>
                  <a:fillRect l="-20000"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707589" y="1030367"/>
                <a:ext cx="1660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3707589" y="1030367"/>
                <a:ext cx="166007" cy="276999"/>
              </a:xfrm>
              <a:prstGeom prst="rect">
                <a:avLst/>
              </a:prstGeom>
              <a:blipFill>
                <a:blip r:embed="rId16"/>
                <a:stretch>
                  <a:fillRect l="-22222" r="-14815"/>
                </a:stretch>
              </a:blipFill>
            </p:spPr>
            <p:txBody>
              <a:bodyPr/>
              <a:lstStyle/>
              <a:p>
                <a:r>
                  <a:rPr lang="en-US">
                    <a:noFill/>
                  </a:rPr>
                  <a:t> </a:t>
                </a:r>
              </a:p>
            </p:txBody>
          </p:sp>
        </mc:Fallback>
      </mc:AlternateContent>
      <p:pic>
        <p:nvPicPr>
          <p:cNvPr id="28" name="Picture 4" descr="Drones transparent PNG images - Stick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6942" y="893054"/>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18"/>
          <a:stretch>
            <a:fillRect/>
          </a:stretch>
        </p:blipFill>
        <p:spPr>
          <a:xfrm>
            <a:off x="1111435" y="2919752"/>
            <a:ext cx="3314700" cy="400050"/>
          </a:xfrm>
          <a:prstGeom prst="rect">
            <a:avLst/>
          </a:prstGeom>
        </p:spPr>
      </p:pic>
      <p:pic>
        <p:nvPicPr>
          <p:cNvPr id="43" name="Picture 42"/>
          <p:cNvPicPr>
            <a:picLocks noChangeAspect="1"/>
          </p:cNvPicPr>
          <p:nvPr/>
        </p:nvPicPr>
        <p:blipFill>
          <a:blip r:embed="rId19"/>
          <a:stretch>
            <a:fillRect/>
          </a:stretch>
        </p:blipFill>
        <p:spPr>
          <a:xfrm>
            <a:off x="1165817" y="2458850"/>
            <a:ext cx="2228850" cy="381000"/>
          </a:xfrm>
          <a:prstGeom prst="rect">
            <a:avLst/>
          </a:prstGeom>
        </p:spPr>
      </p:pic>
      <p:pic>
        <p:nvPicPr>
          <p:cNvPr id="44" name="Picture 43"/>
          <p:cNvPicPr>
            <a:picLocks noChangeAspect="1"/>
          </p:cNvPicPr>
          <p:nvPr/>
        </p:nvPicPr>
        <p:blipFill>
          <a:blip r:embed="rId20"/>
          <a:stretch>
            <a:fillRect/>
          </a:stretch>
        </p:blipFill>
        <p:spPr>
          <a:xfrm>
            <a:off x="1111435" y="3503214"/>
            <a:ext cx="2238375" cy="361950"/>
          </a:xfrm>
          <a:prstGeom prst="rect">
            <a:avLst/>
          </a:prstGeom>
        </p:spPr>
      </p:pic>
      <p:pic>
        <p:nvPicPr>
          <p:cNvPr id="46" name="Picture 45"/>
          <p:cNvPicPr>
            <a:picLocks noChangeAspect="1"/>
          </p:cNvPicPr>
          <p:nvPr/>
        </p:nvPicPr>
        <p:blipFill>
          <a:blip r:embed="rId21"/>
          <a:stretch>
            <a:fillRect/>
          </a:stretch>
        </p:blipFill>
        <p:spPr>
          <a:xfrm>
            <a:off x="5495902" y="5757231"/>
            <a:ext cx="2881929" cy="206934"/>
          </a:xfrm>
          <a:prstGeom prst="rect">
            <a:avLst/>
          </a:prstGeom>
        </p:spPr>
      </p:pic>
      <p:pic>
        <p:nvPicPr>
          <p:cNvPr id="47" name="Picture 46"/>
          <p:cNvPicPr>
            <a:picLocks noChangeAspect="1"/>
          </p:cNvPicPr>
          <p:nvPr/>
        </p:nvPicPr>
        <p:blipFill>
          <a:blip r:embed="rId22"/>
          <a:stretch>
            <a:fillRect/>
          </a:stretch>
        </p:blipFill>
        <p:spPr>
          <a:xfrm>
            <a:off x="2571727" y="4842527"/>
            <a:ext cx="2924175" cy="533400"/>
          </a:xfrm>
          <a:prstGeom prst="rect">
            <a:avLst/>
          </a:prstGeom>
        </p:spPr>
      </p:pic>
      <mc:AlternateContent xmlns:mc="http://schemas.openxmlformats.org/markup-compatibility/2006" xmlns:a14="http://schemas.microsoft.com/office/drawing/2010/main">
        <mc:Choice Requires="a14">
          <p:sp>
            <p:nvSpPr>
              <p:cNvPr id="48" name="TextBox 47"/>
              <p:cNvSpPr txBox="1"/>
              <p:nvPr/>
            </p:nvSpPr>
            <p:spPr>
              <a:xfrm>
                <a:off x="3495251" y="5636434"/>
                <a:ext cx="1363835" cy="372794"/>
              </a:xfrm>
              <a:prstGeom prst="rect">
                <a:avLst/>
              </a:prstGeom>
              <a:noFill/>
            </p:spPr>
            <p:txBody>
              <a:bodyPr wrap="none" lIns="0" tIns="0" rIns="0" bIns="0" rtlCol="0">
                <a:spAutoFit/>
              </a:bodyPr>
              <a:lstStyle/>
              <a:p>
                <a:r>
                  <a:rPr lang="en-US" dirty="0"/>
                  <a:t>e = </a:t>
                </a:r>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𝑓</m:t>
                            </m:r>
                          </m:sub>
                        </m:s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𝑑𝑡</m:t>
                        </m:r>
                      </m:e>
                    </m:nary>
                  </m:oMath>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3495251" y="5636434"/>
                <a:ext cx="1363835" cy="372794"/>
              </a:xfrm>
              <a:prstGeom prst="rect">
                <a:avLst/>
              </a:prstGeom>
              <a:blipFill>
                <a:blip r:embed="rId23"/>
                <a:stretch>
                  <a:fillRect l="-12054" t="-145902" r="-5357" b="-226230"/>
                </a:stretch>
              </a:blipFill>
            </p:spPr>
            <p:txBody>
              <a:bodyPr/>
              <a:lstStyle/>
              <a:p>
                <a:r>
                  <a:rPr lang="en-US">
                    <a:noFill/>
                  </a:rPr>
                  <a:t> </a:t>
                </a:r>
              </a:p>
            </p:txBody>
          </p:sp>
        </mc:Fallback>
      </mc:AlternateContent>
      <p:sp>
        <p:nvSpPr>
          <p:cNvPr id="49" name="TextBox 48"/>
          <p:cNvSpPr txBox="1"/>
          <p:nvPr/>
        </p:nvSpPr>
        <p:spPr>
          <a:xfrm>
            <a:off x="688384" y="4584886"/>
            <a:ext cx="6334565" cy="369332"/>
          </a:xfrm>
          <a:prstGeom prst="rect">
            <a:avLst/>
          </a:prstGeom>
          <a:noFill/>
        </p:spPr>
        <p:txBody>
          <a:bodyPr wrap="square" rtlCol="0">
            <a:spAutoFit/>
          </a:bodyPr>
          <a:lstStyle/>
          <a:p>
            <a:r>
              <a:rPr lang="en-US" dirty="0"/>
              <a:t>Forward simulation and record a set of trajectories  </a:t>
            </a:r>
          </a:p>
        </p:txBody>
      </p:sp>
      <p:sp>
        <p:nvSpPr>
          <p:cNvPr id="50" name="TextBox 49"/>
          <p:cNvSpPr txBox="1"/>
          <p:nvPr/>
        </p:nvSpPr>
        <p:spPr>
          <a:xfrm>
            <a:off x="688384" y="5639896"/>
            <a:ext cx="6334565" cy="369332"/>
          </a:xfrm>
          <a:prstGeom prst="rect">
            <a:avLst/>
          </a:prstGeom>
          <a:noFill/>
        </p:spPr>
        <p:txBody>
          <a:bodyPr wrap="square" rtlCol="0">
            <a:spAutoFit/>
          </a:bodyPr>
          <a:lstStyle/>
          <a:p>
            <a:r>
              <a:rPr lang="en-US" dirty="0"/>
              <a:t>Compute energy</a:t>
            </a:r>
          </a:p>
        </p:txBody>
      </p:sp>
      <p:sp>
        <p:nvSpPr>
          <p:cNvPr id="51" name="TextBox 50"/>
          <p:cNvSpPr txBox="1"/>
          <p:nvPr/>
        </p:nvSpPr>
        <p:spPr>
          <a:xfrm>
            <a:off x="6259023" y="4075799"/>
            <a:ext cx="2707445" cy="923330"/>
          </a:xfrm>
          <a:prstGeom prst="rect">
            <a:avLst/>
          </a:prstGeom>
          <a:noFill/>
        </p:spPr>
        <p:txBody>
          <a:bodyPr wrap="square" rtlCol="0">
            <a:spAutoFit/>
          </a:bodyPr>
          <a:lstStyle/>
          <a:p>
            <a:r>
              <a:rPr lang="en-US" dirty="0"/>
              <a:t>We can get energy distribution for each discrete time step</a:t>
            </a:r>
          </a:p>
        </p:txBody>
      </p:sp>
      <mc:AlternateContent xmlns:mc="http://schemas.openxmlformats.org/markup-compatibility/2006" xmlns:a14="http://schemas.microsoft.com/office/drawing/2010/main">
        <mc:Choice Requires="a14">
          <p:sp>
            <p:nvSpPr>
              <p:cNvPr id="54" name="Rectangle 53"/>
              <p:cNvSpPr/>
              <p:nvPr/>
            </p:nvSpPr>
            <p:spPr>
              <a:xfrm>
                <a:off x="5161446" y="2874249"/>
                <a:ext cx="1005275" cy="391582"/>
              </a:xfrm>
              <a:prstGeom prst="rect">
                <a:avLst/>
              </a:prstGeom>
            </p:spPr>
            <p:txBody>
              <a:bodyPr wrap="none">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𝑓</m:t>
                        </m:r>
                      </m:sub>
                    </m:sSub>
                    <m:r>
                      <a:rPr lang="en-US" b="0" i="1" smtClean="0">
                        <a:latin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Ζ</m:t>
                        </m:r>
                      </m:e>
                      <m:sub>
                        <m:r>
                          <a:rPr lang="en-US" b="0" i="1" smtClean="0">
                            <a:latin typeface="Cambria Math" panose="02040503050406030204" pitchFamily="18" charset="0"/>
                            <a:ea typeface="Cambria Math" panose="02040503050406030204" pitchFamily="18" charset="0"/>
                          </a:rPr>
                          <m:t>+</m:t>
                        </m:r>
                      </m:sub>
                    </m:sSub>
                  </m:oMath>
                </a14:m>
                <a:r>
                  <a:rPr lang="en-US" dirty="0"/>
                  <a:t> </a:t>
                </a:r>
              </a:p>
            </p:txBody>
          </p:sp>
        </mc:Choice>
        <mc:Fallback xmlns="">
          <p:sp>
            <p:nvSpPr>
              <p:cNvPr id="54" name="Rectangle 53"/>
              <p:cNvSpPr>
                <a:spLocks noRot="1" noChangeAspect="1" noMove="1" noResize="1" noEditPoints="1" noAdjustHandles="1" noChangeArrowheads="1" noChangeShapeType="1" noTextEdit="1"/>
              </p:cNvSpPr>
              <p:nvPr/>
            </p:nvSpPr>
            <p:spPr>
              <a:xfrm>
                <a:off x="5161446" y="2874249"/>
                <a:ext cx="1005275" cy="391582"/>
              </a:xfrm>
              <a:prstGeom prst="rect">
                <a:avLst/>
              </a:prstGeom>
              <a:blipFill>
                <a:blip r:embed="rId24"/>
                <a:stretch>
                  <a:fillRect b="-9231"/>
                </a:stretch>
              </a:blipFill>
            </p:spPr>
            <p:txBody>
              <a:bodyPr/>
              <a:lstStyle/>
              <a:p>
                <a:r>
                  <a:rPr lang="en-US">
                    <a:noFill/>
                  </a:rPr>
                  <a:t> </a:t>
                </a:r>
              </a:p>
            </p:txBody>
          </p:sp>
        </mc:Fallback>
      </mc:AlternateContent>
      <p:sp>
        <p:nvSpPr>
          <p:cNvPr id="55" name="TextBox 54"/>
          <p:cNvSpPr txBox="1"/>
          <p:nvPr/>
        </p:nvSpPr>
        <p:spPr>
          <a:xfrm>
            <a:off x="6259023" y="2896499"/>
            <a:ext cx="2707445" cy="369332"/>
          </a:xfrm>
          <a:prstGeom prst="rect">
            <a:avLst/>
          </a:prstGeom>
          <a:noFill/>
        </p:spPr>
        <p:txBody>
          <a:bodyPr wrap="square" rtlCol="0">
            <a:spAutoFit/>
          </a:bodyPr>
          <a:lstStyle/>
          <a:p>
            <a:r>
              <a:rPr lang="en-US" dirty="0"/>
              <a:t>Unit second</a:t>
            </a:r>
          </a:p>
        </p:txBody>
      </p:sp>
    </p:spTree>
    <p:extLst>
      <p:ext uri="{BB962C8B-B14F-4D97-AF65-F5344CB8AC3E}">
        <p14:creationId xmlns:p14="http://schemas.microsoft.com/office/powerpoint/2010/main" val="28756300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3354"/>
            <a:ext cx="7886700" cy="478935"/>
          </a:xfrm>
        </p:spPr>
        <p:txBody>
          <a:bodyPr>
            <a:normAutofit fontScale="90000"/>
          </a:bodyPr>
          <a:lstStyle/>
          <a:p>
            <a:r>
              <a:rPr lang="en-US" dirty="0"/>
              <a:t>CCMDP based formulation</a:t>
            </a:r>
          </a:p>
        </p:txBody>
      </p:sp>
      <p:cxnSp>
        <p:nvCxnSpPr>
          <p:cNvPr id="4" name="Straight Connector 3"/>
          <p:cNvCxnSpPr/>
          <p:nvPr/>
        </p:nvCxnSpPr>
        <p:spPr>
          <a:xfrm>
            <a:off x="944592" y="3752490"/>
            <a:ext cx="725481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857402"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781327"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705252"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629177"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523641"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457534"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347832"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273619"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189881"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84828" y="33991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87753" y="315146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84828" y="28763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84828" y="264509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884828" y="236996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84828" y="209482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884828" y="187706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448639" y="5273198"/>
            <a:ext cx="277253" cy="27725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84828" y="160072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84828" y="126743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84828" y="984591"/>
            <a:ext cx="59764" cy="5976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791608" y="34019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794533" y="315432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791608" y="287919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791608" y="264795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791608" y="23728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791608" y="20976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791608" y="18799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791608" y="16035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791608" y="12702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791608" y="98744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2710783" y="339721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713708" y="314956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710783" y="287442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710783" y="264318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2710783" y="236805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2710783" y="209292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2710783" y="187515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2710783" y="159882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2710783" y="126553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2710783" y="98268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3620414" y="339721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623339" y="314956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620414" y="287442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620414" y="26431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620414" y="236805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620414" y="209292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620414" y="187515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3620414" y="159882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3620414" y="126553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3620414" y="98268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553858" y="34019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4556783" y="315432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4553858" y="287919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553858" y="264795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4553858" y="23728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4553858" y="20976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4553858" y="18799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553858" y="16035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553858" y="12702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553858" y="98744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461908" y="340832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464833" y="31606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461908" y="288554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5461908" y="265430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461908" y="237916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461908" y="21040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461908" y="188626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5461908" y="16099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461908" y="127664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461908" y="99379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6350908" y="34146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6353833" y="316702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6350908" y="289189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350908" y="266065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350908" y="23855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6350908" y="21103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350908" y="18926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350908" y="16162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6350908" y="12829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6350908" y="100014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a:stCxn id="25" idx="6"/>
            <a:endCxn id="33" idx="1"/>
          </p:cNvCxnSpPr>
          <p:nvPr/>
        </p:nvCxnSpPr>
        <p:spPr>
          <a:xfrm>
            <a:off x="944592" y="1014473"/>
            <a:ext cx="855768" cy="597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endCxn id="30" idx="2"/>
          </p:cNvCxnSpPr>
          <p:nvPr/>
        </p:nvCxnSpPr>
        <p:spPr>
          <a:xfrm>
            <a:off x="896092" y="1015082"/>
            <a:ext cx="895516" cy="13876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rot="1987632">
            <a:off x="805686" y="1812736"/>
            <a:ext cx="3387602" cy="246221"/>
          </a:xfrm>
          <a:prstGeom prst="rect">
            <a:avLst/>
          </a:prstGeom>
          <a:noFill/>
        </p:spPr>
        <p:txBody>
          <a:bodyPr wrap="square" rtlCol="0">
            <a:spAutoFit/>
          </a:bodyPr>
          <a:lstStyle/>
          <a:p>
            <a:r>
              <a:rPr lang="en-US" sz="1000" dirty="0"/>
              <a:t>rendezvous</a:t>
            </a:r>
          </a:p>
        </p:txBody>
      </p:sp>
      <p:sp>
        <p:nvSpPr>
          <p:cNvPr id="91" name="TextBox 90"/>
          <p:cNvSpPr txBox="1"/>
          <p:nvPr/>
        </p:nvSpPr>
        <p:spPr>
          <a:xfrm rot="3115092">
            <a:off x="510033" y="2834444"/>
            <a:ext cx="3387602" cy="246221"/>
          </a:xfrm>
          <a:prstGeom prst="rect">
            <a:avLst/>
          </a:prstGeom>
          <a:noFill/>
        </p:spPr>
        <p:txBody>
          <a:bodyPr wrap="square" rtlCol="0">
            <a:spAutoFit/>
          </a:bodyPr>
          <a:lstStyle/>
          <a:p>
            <a:r>
              <a:rPr lang="en-US" sz="1000" dirty="0"/>
              <a:t>next</a:t>
            </a:r>
          </a:p>
        </p:txBody>
      </p:sp>
      <p:cxnSp>
        <p:nvCxnSpPr>
          <p:cNvPr id="92" name="Straight Arrow Connector 91"/>
          <p:cNvCxnSpPr>
            <a:endCxn id="37" idx="2"/>
          </p:cNvCxnSpPr>
          <p:nvPr/>
        </p:nvCxnSpPr>
        <p:spPr>
          <a:xfrm>
            <a:off x="1810203" y="2400676"/>
            <a:ext cx="903505" cy="7787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endCxn id="22" idx="0"/>
          </p:cNvCxnSpPr>
          <p:nvPr/>
        </p:nvCxnSpPr>
        <p:spPr>
          <a:xfrm>
            <a:off x="2763990" y="3191207"/>
            <a:ext cx="823276" cy="20819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endCxn id="51" idx="4"/>
          </p:cNvCxnSpPr>
          <p:nvPr/>
        </p:nvCxnSpPr>
        <p:spPr>
          <a:xfrm flipV="1">
            <a:off x="2752454" y="2152686"/>
            <a:ext cx="897842" cy="1004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p:cNvCxnSpPr>
            <a:stCxn id="22" idx="4"/>
            <a:endCxn id="22" idx="6"/>
          </p:cNvCxnSpPr>
          <p:nvPr/>
        </p:nvCxnSpPr>
        <p:spPr>
          <a:xfrm rot="5400000" flipH="1" flipV="1">
            <a:off x="3587266" y="5411825"/>
            <a:ext cx="138626" cy="138626"/>
          </a:xfrm>
          <a:prstGeom prst="curvedConnector4">
            <a:avLst>
              <a:gd name="adj1" fmla="val -164904"/>
              <a:gd name="adj2" fmla="val 26490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endCxn id="40" idx="5"/>
          </p:cNvCxnSpPr>
          <p:nvPr/>
        </p:nvCxnSpPr>
        <p:spPr>
          <a:xfrm>
            <a:off x="1807752" y="1639818"/>
            <a:ext cx="954043" cy="7792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endCxn id="42" idx="2"/>
          </p:cNvCxnSpPr>
          <p:nvPr/>
        </p:nvCxnSpPr>
        <p:spPr>
          <a:xfrm>
            <a:off x="1826692" y="1631682"/>
            <a:ext cx="884091" cy="273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22" idx="7"/>
          </p:cNvCxnSpPr>
          <p:nvPr/>
        </p:nvCxnSpPr>
        <p:spPr>
          <a:xfrm>
            <a:off x="2711291" y="2392559"/>
            <a:ext cx="973998" cy="2921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3331377" y="3918367"/>
            <a:ext cx="1685183" cy="369332"/>
          </a:xfrm>
          <a:prstGeom prst="rect">
            <a:avLst/>
          </a:prstGeom>
          <a:noFill/>
        </p:spPr>
        <p:txBody>
          <a:bodyPr wrap="square" rtlCol="0">
            <a:spAutoFit/>
          </a:bodyPr>
          <a:lstStyle/>
          <a:p>
            <a:r>
              <a:rPr lang="en-US" dirty="0"/>
              <a:t>CCMDP:</a:t>
            </a:r>
          </a:p>
        </p:txBody>
      </p:sp>
      <p:sp>
        <p:nvSpPr>
          <p:cNvPr id="113" name="TextBox 112"/>
          <p:cNvSpPr txBox="1"/>
          <p:nvPr/>
        </p:nvSpPr>
        <p:spPr>
          <a:xfrm>
            <a:off x="4053347" y="4183063"/>
            <a:ext cx="4042903" cy="923330"/>
          </a:xfrm>
          <a:prstGeom prst="rect">
            <a:avLst/>
          </a:prstGeom>
          <a:noFill/>
        </p:spPr>
        <p:txBody>
          <a:bodyPr wrap="square" rtlCol="0">
            <a:spAutoFit/>
          </a:bodyPr>
          <a:lstStyle/>
          <a:p>
            <a:pPr marL="285750" indent="-285750">
              <a:buFont typeface="Wingdings" panose="05000000000000000000" pitchFamily="2" charset="2"/>
              <a:buChar char="§"/>
            </a:pPr>
            <a:r>
              <a:rPr lang="en-US" dirty="0"/>
              <a:t>State: UAV, UGV,  energy</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Action: rendezvous or next</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Cost: time consumed for transition</a:t>
            </a:r>
          </a:p>
        </p:txBody>
      </p:sp>
      <mc:AlternateContent xmlns:mc="http://schemas.openxmlformats.org/markup-compatibility/2006" xmlns:a14="http://schemas.microsoft.com/office/drawing/2010/main">
        <mc:Choice Requires="a14">
          <p:sp>
            <p:nvSpPr>
              <p:cNvPr id="114" name="TextBox 113"/>
              <p:cNvSpPr txBox="1"/>
              <p:nvPr/>
            </p:nvSpPr>
            <p:spPr>
              <a:xfrm>
                <a:off x="4838700" y="5294001"/>
                <a:ext cx="327192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𝑎𝑟𝑔𝑚𝑖𝑛</m:t>
                      </m:r>
                      <m:r>
                        <a:rPr lang="en-US" b="0" i="1" smtClean="0">
                          <a:latin typeface="Cambria Math" panose="02040503050406030204" pitchFamily="18" charset="0"/>
                          <a:ea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Ε</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𝜋</m:t>
                              </m:r>
                            </m:e>
                          </m:d>
                        </m:e>
                      </m:d>
                    </m:oMath>
                  </m:oMathPara>
                </a14:m>
                <a:endParaRPr lang="en-US" b="0" i="1" dirty="0">
                  <a:latin typeface="Cambria Math" panose="02040503050406030204" pitchFamily="18" charset="0"/>
                  <a:ea typeface="Cambria Math" panose="02040503050406030204" pitchFamily="18" charset="0"/>
                </a:endParaRPr>
              </a:p>
              <a:p>
                <a:r>
                  <a:rPr lang="en-US" b="0" dirty="0" err="1">
                    <a:ea typeface="Cambria Math" panose="02040503050406030204" pitchFamily="18" charset="0"/>
                  </a:rPr>
                  <a:t>s.t.</a:t>
                </a:r>
                <a:r>
                  <a:rPr lang="en-US" b="0" dirty="0">
                    <a:ea typeface="Cambria Math" panose="02040503050406030204" pitchFamily="18" charset="0"/>
                  </a:rPr>
                  <a:t>     P(entering failure state) &lt;= </a:t>
                </a:r>
                <a:r>
                  <a:rPr lang="el-GR" b="0" dirty="0">
                    <a:ea typeface="Cambria Math" panose="02040503050406030204" pitchFamily="18" charset="0"/>
                  </a:rPr>
                  <a:t>α</a:t>
                </a:r>
                <a14:m>
                  <m:oMath xmlns:m="http://schemas.openxmlformats.org/officeDocument/2006/math">
                    <m:r>
                      <a:rPr lang="en-US" b="0" i="1" smtClean="0">
                        <a:latin typeface="Cambria Math" panose="02040503050406030204" pitchFamily="18" charset="0"/>
                        <a:ea typeface="Cambria Math" panose="02040503050406030204" pitchFamily="18" charset="0"/>
                      </a:rPr>
                      <m:t> </m:t>
                    </m:r>
                  </m:oMath>
                </a14:m>
                <a:endParaRPr lang="en-US" dirty="0"/>
              </a:p>
            </p:txBody>
          </p:sp>
        </mc:Choice>
        <mc:Fallback xmlns="">
          <p:sp>
            <p:nvSpPr>
              <p:cNvPr id="114" name="TextBox 113"/>
              <p:cNvSpPr txBox="1">
                <a:spLocks noRot="1" noChangeAspect="1" noMove="1" noResize="1" noEditPoints="1" noAdjustHandles="1" noChangeArrowheads="1" noChangeShapeType="1" noTextEdit="1"/>
              </p:cNvSpPr>
              <p:nvPr/>
            </p:nvSpPr>
            <p:spPr>
              <a:xfrm>
                <a:off x="4838700" y="5294001"/>
                <a:ext cx="3271921" cy="553998"/>
              </a:xfrm>
              <a:prstGeom prst="rect">
                <a:avLst/>
              </a:prstGeom>
              <a:blipFill>
                <a:blip r:embed="rId2"/>
                <a:stretch>
                  <a:fillRect l="-4478" r="-2052" b="-25275"/>
                </a:stretch>
              </a:blipFill>
            </p:spPr>
            <p:txBody>
              <a:bodyPr/>
              <a:lstStyle/>
              <a:p>
                <a:r>
                  <a:rPr lang="en-US">
                    <a:noFill/>
                  </a:rPr>
                  <a:t> </a:t>
                </a:r>
              </a:p>
            </p:txBody>
          </p:sp>
        </mc:Fallback>
      </mc:AlternateContent>
      <p:sp>
        <p:nvSpPr>
          <p:cNvPr id="115" name="TextBox 114"/>
          <p:cNvSpPr txBox="1"/>
          <p:nvPr/>
        </p:nvSpPr>
        <p:spPr>
          <a:xfrm>
            <a:off x="2117310" y="5269839"/>
            <a:ext cx="1685183" cy="369332"/>
          </a:xfrm>
          <a:prstGeom prst="rect">
            <a:avLst/>
          </a:prstGeom>
          <a:noFill/>
        </p:spPr>
        <p:txBody>
          <a:bodyPr wrap="square" rtlCol="0">
            <a:spAutoFit/>
          </a:bodyPr>
          <a:lstStyle/>
          <a:p>
            <a:r>
              <a:rPr lang="en-US" dirty="0"/>
              <a:t>Failure state</a:t>
            </a:r>
          </a:p>
        </p:txBody>
      </p:sp>
    </p:spTree>
    <p:extLst>
      <p:ext uri="{BB962C8B-B14F-4D97-AF65-F5344CB8AC3E}">
        <p14:creationId xmlns:p14="http://schemas.microsoft.com/office/powerpoint/2010/main" val="42209082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66" y="365004"/>
            <a:ext cx="7886700" cy="478935"/>
          </a:xfrm>
        </p:spPr>
        <p:txBody>
          <a:bodyPr>
            <a:normAutofit fontScale="90000"/>
          </a:bodyPr>
          <a:lstStyle/>
          <a:p>
            <a:r>
              <a:rPr lang="en-US" dirty="0"/>
              <a:t>Problem 2</a:t>
            </a:r>
          </a:p>
        </p:txBody>
      </p:sp>
      <p:sp>
        <p:nvSpPr>
          <p:cNvPr id="5" name="TextBox 4"/>
          <p:cNvSpPr txBox="1"/>
          <p:nvPr/>
        </p:nvSpPr>
        <p:spPr>
          <a:xfrm>
            <a:off x="532636" y="878898"/>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Key is to rendezvous periodically for the long-term operation</a:t>
            </a:r>
          </a:p>
        </p:txBody>
      </p:sp>
      <p:sp>
        <p:nvSpPr>
          <p:cNvPr id="42" name="TextBox 41"/>
          <p:cNvSpPr txBox="1"/>
          <p:nvPr/>
        </p:nvSpPr>
        <p:spPr>
          <a:xfrm>
            <a:off x="532636" y="1283189"/>
            <a:ext cx="7636119" cy="923330"/>
          </a:xfrm>
          <a:prstGeom prst="rect">
            <a:avLst/>
          </a:prstGeom>
          <a:noFill/>
        </p:spPr>
        <p:txBody>
          <a:bodyPr wrap="square" rtlCol="0">
            <a:spAutoFit/>
          </a:bodyPr>
          <a:lstStyle/>
          <a:p>
            <a:pPr marL="285750" indent="-285750">
              <a:buFont typeface="Arial" panose="020B0604020202020204" pitchFamily="34" charset="0"/>
              <a:buChar char="•"/>
            </a:pPr>
            <a:r>
              <a:rPr lang="en-US" dirty="0"/>
              <a:t>Simpler problem: suppose the task path of the UGV is given, a sequence of nodes that the UAV should visit is also given.  Considering the limited energy of the UAV, we want to answer the questions:</a:t>
            </a:r>
          </a:p>
        </p:txBody>
      </p:sp>
      <p:pic>
        <p:nvPicPr>
          <p:cNvPr id="43" name="Picture 4" descr="Drones transparent PNG images - Sti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9803" y="5288845"/>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Jackal UGV - Small Weatherproof Robot - Clearpat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4901" y="4219175"/>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45" name="Freeform 44"/>
          <p:cNvSpPr/>
          <p:nvPr/>
        </p:nvSpPr>
        <p:spPr>
          <a:xfrm>
            <a:off x="2580800" y="4219175"/>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2528048" y="5132112"/>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12258" y="2337505"/>
            <a:ext cx="571948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Is it possible for the UAV to finish the path by periodic rendezvous with the UGV to replenish power?</a:t>
            </a:r>
          </a:p>
          <a:p>
            <a:pPr marL="285750" indent="-285750">
              <a:buFont typeface="Wingdings" panose="05000000000000000000" pitchFamily="2" charset="2"/>
              <a:buChar char="§"/>
            </a:pPr>
            <a:r>
              <a:rPr lang="en-US" dirty="0"/>
              <a:t>If possible, what are the detour decisions (leave a node to rendezvous with the UGV) for the UAV </a:t>
            </a:r>
            <a:r>
              <a:rPr lang="en-US" altLang="zh-CN" dirty="0"/>
              <a:t>such </a:t>
            </a:r>
            <a:r>
              <a:rPr lang="en-US" dirty="0"/>
              <a:t>that the total travel time of UAV and energy chance constrains is satisfied during the task. </a:t>
            </a:r>
          </a:p>
        </p:txBody>
      </p:sp>
      <p:sp>
        <p:nvSpPr>
          <p:cNvPr id="7" name="Oval 6"/>
          <p:cNvSpPr/>
          <p:nvPr/>
        </p:nvSpPr>
        <p:spPr>
          <a:xfrm>
            <a:off x="2498166" y="569830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770096" y="534756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128871" y="510223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370171" y="537744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589246" y="57281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017871" y="581267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462744" y="572501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5023225" y="57847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480425" y="600385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070975" y="581267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652000" y="583402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893300" y="631027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258425" y="673322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617946" y="634015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528048" y="464823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2994773" y="444359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405283" y="427819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077635" y="42451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402980" y="465457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962435" y="486620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648235" y="477907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6295666" y="471350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6995754" y="48805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7660800" y="543720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495047" y="4849368"/>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46418" y="4807397"/>
            <a:ext cx="989108" cy="369332"/>
          </a:xfrm>
          <a:prstGeom prst="rect">
            <a:avLst/>
          </a:prstGeom>
          <a:noFill/>
        </p:spPr>
        <p:txBody>
          <a:bodyPr wrap="square" rtlCol="0">
            <a:spAutoFit/>
          </a:bodyPr>
          <a:lstStyle/>
          <a:p>
            <a:r>
              <a:rPr lang="en-US" altLang="zh-CN" dirty="0"/>
              <a:t>detour</a:t>
            </a:r>
            <a:endParaRPr lang="en-US" dirty="0"/>
          </a:p>
        </p:txBody>
      </p:sp>
      <p:sp>
        <p:nvSpPr>
          <p:cNvPr id="4" name="Freeform 3"/>
          <p:cNvSpPr/>
          <p:nvPr/>
        </p:nvSpPr>
        <p:spPr>
          <a:xfrm>
            <a:off x="3243532" y="4382218"/>
            <a:ext cx="516975" cy="467149"/>
          </a:xfrm>
          <a:custGeom>
            <a:avLst/>
            <a:gdLst>
              <a:gd name="connsiteX0" fmla="*/ 0 w 621102"/>
              <a:gd name="connsiteY0" fmla="*/ 0 h 465826"/>
              <a:gd name="connsiteX1" fmla="*/ 172528 w 621102"/>
              <a:gd name="connsiteY1" fmla="*/ 345056 h 465826"/>
              <a:gd name="connsiteX2" fmla="*/ 621102 w 621102"/>
              <a:gd name="connsiteY2" fmla="*/ 465826 h 465826"/>
            </a:gdLst>
            <a:ahLst/>
            <a:cxnLst>
              <a:cxn ang="0">
                <a:pos x="connsiteX0" y="connsiteY0"/>
              </a:cxn>
              <a:cxn ang="0">
                <a:pos x="connsiteX1" y="connsiteY1"/>
              </a:cxn>
              <a:cxn ang="0">
                <a:pos x="connsiteX2" y="connsiteY2"/>
              </a:cxn>
            </a:cxnLst>
            <a:rect l="l" t="t" r="r" b="b"/>
            <a:pathLst>
              <a:path w="621102" h="465826">
                <a:moveTo>
                  <a:pt x="0" y="0"/>
                </a:moveTo>
                <a:cubicBezTo>
                  <a:pt x="34505" y="133709"/>
                  <a:pt x="69011" y="267418"/>
                  <a:pt x="172528" y="345056"/>
                </a:cubicBezTo>
                <a:cubicBezTo>
                  <a:pt x="276045" y="422694"/>
                  <a:pt x="448573" y="444260"/>
                  <a:pt x="621102" y="46582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006340" y="4899660"/>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5482197" y="5282566"/>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3405188" y="4855363"/>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06244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3354"/>
            <a:ext cx="7886700" cy="478935"/>
          </a:xfrm>
        </p:spPr>
        <p:txBody>
          <a:bodyPr>
            <a:normAutofit fontScale="90000"/>
          </a:bodyPr>
          <a:lstStyle/>
          <a:p>
            <a:r>
              <a:rPr lang="en-US" dirty="0"/>
              <a:t>CCMDP based formulation</a:t>
            </a:r>
          </a:p>
        </p:txBody>
      </p:sp>
      <p:sp>
        <p:nvSpPr>
          <p:cNvPr id="5" name="TextBox 4"/>
          <p:cNvSpPr txBox="1"/>
          <p:nvPr/>
        </p:nvSpPr>
        <p:spPr>
          <a:xfrm>
            <a:off x="750498" y="1431984"/>
            <a:ext cx="6124755" cy="369332"/>
          </a:xfrm>
          <a:prstGeom prst="rect">
            <a:avLst/>
          </a:prstGeom>
          <a:noFill/>
        </p:spPr>
        <p:txBody>
          <a:bodyPr wrap="square" rtlCol="0">
            <a:spAutoFit/>
          </a:bodyPr>
          <a:lstStyle/>
          <a:p>
            <a:pPr marL="285750" indent="-285750">
              <a:buFont typeface="Arial" panose="020B0604020202020204" pitchFamily="34" charset="0"/>
              <a:buChar char="•"/>
            </a:pPr>
            <a:r>
              <a:rPr lang="en-US" dirty="0"/>
              <a:t>Overleaf formulation</a:t>
            </a:r>
          </a:p>
        </p:txBody>
      </p:sp>
      <p:sp>
        <p:nvSpPr>
          <p:cNvPr id="101" name="TextBox 100"/>
          <p:cNvSpPr txBox="1"/>
          <p:nvPr/>
        </p:nvSpPr>
        <p:spPr>
          <a:xfrm>
            <a:off x="750498" y="2334882"/>
            <a:ext cx="6124755" cy="369332"/>
          </a:xfrm>
          <a:prstGeom prst="rect">
            <a:avLst/>
          </a:prstGeom>
          <a:noFill/>
        </p:spPr>
        <p:txBody>
          <a:bodyPr wrap="square" rtlCol="0">
            <a:spAutoFit/>
          </a:bodyPr>
          <a:lstStyle/>
          <a:p>
            <a:pPr marL="285750" indent="-285750">
              <a:buFont typeface="Arial" panose="020B0604020202020204" pitchFamily="34" charset="0"/>
              <a:buChar char="•"/>
            </a:pPr>
            <a:r>
              <a:rPr lang="en-US" dirty="0"/>
              <a:t>Questions</a:t>
            </a:r>
          </a:p>
        </p:txBody>
      </p:sp>
      <p:sp>
        <p:nvSpPr>
          <p:cNvPr id="86" name="TextBox 85"/>
          <p:cNvSpPr txBox="1"/>
          <p:nvPr/>
        </p:nvSpPr>
        <p:spPr>
          <a:xfrm>
            <a:off x="1147313" y="2888964"/>
            <a:ext cx="5331124"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Is this a standard CMDP?  </a:t>
            </a:r>
          </a:p>
        </p:txBody>
      </p:sp>
      <p:sp>
        <p:nvSpPr>
          <p:cNvPr id="104" name="TextBox 103"/>
          <p:cNvSpPr txBox="1"/>
          <p:nvPr/>
        </p:nvSpPr>
        <p:spPr>
          <a:xfrm>
            <a:off x="1828800" y="3429000"/>
            <a:ext cx="7116793" cy="369332"/>
          </a:xfrm>
          <a:prstGeom prst="rect">
            <a:avLst/>
          </a:prstGeom>
          <a:noFill/>
        </p:spPr>
        <p:txBody>
          <a:bodyPr wrap="square" rtlCol="0">
            <a:spAutoFit/>
          </a:bodyPr>
          <a:lstStyle/>
          <a:p>
            <a:r>
              <a:rPr lang="en-US" dirty="0"/>
              <a:t>State: UAV (discrete), UGV (discrete but large),  energy(continuous)</a:t>
            </a:r>
          </a:p>
        </p:txBody>
      </p:sp>
      <p:sp>
        <p:nvSpPr>
          <p:cNvPr id="106" name="TextBox 105"/>
          <p:cNvSpPr txBox="1"/>
          <p:nvPr/>
        </p:nvSpPr>
        <p:spPr>
          <a:xfrm>
            <a:off x="1147313" y="3958253"/>
            <a:ext cx="5331124"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How to solve it?</a:t>
            </a:r>
          </a:p>
        </p:txBody>
      </p:sp>
      <p:sp>
        <p:nvSpPr>
          <p:cNvPr id="108" name="TextBox 107"/>
          <p:cNvSpPr txBox="1"/>
          <p:nvPr/>
        </p:nvSpPr>
        <p:spPr>
          <a:xfrm>
            <a:off x="1828800" y="4423361"/>
            <a:ext cx="7116793" cy="923330"/>
          </a:xfrm>
          <a:prstGeom prst="rect">
            <a:avLst/>
          </a:prstGeom>
          <a:noFill/>
        </p:spPr>
        <p:txBody>
          <a:bodyPr wrap="square" rtlCol="0">
            <a:spAutoFit/>
          </a:bodyPr>
          <a:lstStyle/>
          <a:p>
            <a:r>
              <a:rPr lang="en-US" dirty="0"/>
              <a:t>Linear programming</a:t>
            </a:r>
          </a:p>
          <a:p>
            <a:r>
              <a:rPr lang="en-US" dirty="0"/>
              <a:t>Dynamic programming</a:t>
            </a:r>
          </a:p>
          <a:p>
            <a:r>
              <a:rPr lang="en-US" dirty="0"/>
              <a:t>MCTS-based</a:t>
            </a:r>
          </a:p>
        </p:txBody>
      </p:sp>
    </p:spTree>
    <p:extLst>
      <p:ext uri="{BB962C8B-B14F-4D97-AF65-F5344CB8AC3E}">
        <p14:creationId xmlns:p14="http://schemas.microsoft.com/office/powerpoint/2010/main" val="34684414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3354"/>
            <a:ext cx="7886700" cy="478935"/>
          </a:xfrm>
        </p:spPr>
        <p:txBody>
          <a:bodyPr>
            <a:normAutofit fontScale="90000"/>
          </a:bodyPr>
          <a:lstStyle/>
          <a:p>
            <a:r>
              <a:rPr lang="en-US" dirty="0"/>
              <a:t>CCMDP based formulation</a:t>
            </a:r>
          </a:p>
        </p:txBody>
      </p:sp>
      <p:sp>
        <p:nvSpPr>
          <p:cNvPr id="5" name="TextBox 4"/>
          <p:cNvSpPr txBox="1"/>
          <p:nvPr/>
        </p:nvSpPr>
        <p:spPr>
          <a:xfrm>
            <a:off x="732635" y="896777"/>
            <a:ext cx="6124755" cy="369332"/>
          </a:xfrm>
          <a:prstGeom prst="rect">
            <a:avLst/>
          </a:prstGeom>
          <a:noFill/>
        </p:spPr>
        <p:txBody>
          <a:bodyPr wrap="square" rtlCol="0">
            <a:spAutoFit/>
          </a:bodyPr>
          <a:lstStyle/>
          <a:p>
            <a:pPr marL="285750" indent="-285750">
              <a:buFont typeface="Arial" panose="020B0604020202020204" pitchFamily="34" charset="0"/>
              <a:buChar char="•"/>
            </a:pPr>
            <a:r>
              <a:rPr lang="en-US" dirty="0"/>
              <a:t>Offline or online?</a:t>
            </a:r>
          </a:p>
        </p:txBody>
      </p:sp>
      <p:pic>
        <p:nvPicPr>
          <p:cNvPr id="9" name="Picture 4" descr="Drones transparent PNG images - S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80248" y="1924858"/>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Jackal UGV - Small Weatherproof Robot - Clearpa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5346" y="855188"/>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10"/>
          <p:cNvSpPr/>
          <p:nvPr/>
        </p:nvSpPr>
        <p:spPr>
          <a:xfrm>
            <a:off x="3771245" y="855188"/>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718493" y="1768125"/>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688611" y="23343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960541" y="198357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319316" y="173824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560616" y="201345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779691" y="236420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208316" y="244868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653189" y="236102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213670" y="242078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670870" y="263986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261420" y="244868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842445" y="24700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083745" y="29462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448870" y="33692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808391" y="297616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3718493" y="128424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185218" y="107960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595728" y="91420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268080" y="88120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593425" y="129059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152880" y="150222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838680" y="14150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486111" y="134952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186199" y="151660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8851245" y="207322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flipV="1">
            <a:off x="3685492" y="1485381"/>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936863" y="1443410"/>
            <a:ext cx="989108" cy="369332"/>
          </a:xfrm>
          <a:prstGeom prst="rect">
            <a:avLst/>
          </a:prstGeom>
          <a:noFill/>
        </p:spPr>
        <p:txBody>
          <a:bodyPr wrap="square" rtlCol="0">
            <a:spAutoFit/>
          </a:bodyPr>
          <a:lstStyle/>
          <a:p>
            <a:r>
              <a:rPr lang="en-US" altLang="zh-CN" dirty="0"/>
              <a:t>detour</a:t>
            </a:r>
            <a:endParaRPr lang="en-US" dirty="0"/>
          </a:p>
        </p:txBody>
      </p:sp>
      <p:sp>
        <p:nvSpPr>
          <p:cNvPr id="39" name="Freeform 38"/>
          <p:cNvSpPr/>
          <p:nvPr/>
        </p:nvSpPr>
        <p:spPr>
          <a:xfrm>
            <a:off x="4433977" y="1018231"/>
            <a:ext cx="516975" cy="467149"/>
          </a:xfrm>
          <a:custGeom>
            <a:avLst/>
            <a:gdLst>
              <a:gd name="connsiteX0" fmla="*/ 0 w 621102"/>
              <a:gd name="connsiteY0" fmla="*/ 0 h 465826"/>
              <a:gd name="connsiteX1" fmla="*/ 172528 w 621102"/>
              <a:gd name="connsiteY1" fmla="*/ 345056 h 465826"/>
              <a:gd name="connsiteX2" fmla="*/ 621102 w 621102"/>
              <a:gd name="connsiteY2" fmla="*/ 465826 h 465826"/>
            </a:gdLst>
            <a:ahLst/>
            <a:cxnLst>
              <a:cxn ang="0">
                <a:pos x="connsiteX0" y="connsiteY0"/>
              </a:cxn>
              <a:cxn ang="0">
                <a:pos x="connsiteX1" y="connsiteY1"/>
              </a:cxn>
              <a:cxn ang="0">
                <a:pos x="connsiteX2" y="connsiteY2"/>
              </a:cxn>
            </a:cxnLst>
            <a:rect l="l" t="t" r="r" b="b"/>
            <a:pathLst>
              <a:path w="621102" h="465826">
                <a:moveTo>
                  <a:pt x="0" y="0"/>
                </a:moveTo>
                <a:cubicBezTo>
                  <a:pt x="34505" y="133709"/>
                  <a:pt x="69011" y="267418"/>
                  <a:pt x="172528" y="345056"/>
                </a:cubicBezTo>
                <a:cubicBezTo>
                  <a:pt x="276045" y="422694"/>
                  <a:pt x="448573" y="444260"/>
                  <a:pt x="621102" y="46582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6196785" y="1535673"/>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6672642" y="1918579"/>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4595633" y="1491376"/>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487547" y="3214835"/>
            <a:ext cx="7723301" cy="1200329"/>
          </a:xfrm>
          <a:prstGeom prst="rect">
            <a:avLst/>
          </a:prstGeom>
          <a:noFill/>
        </p:spPr>
        <p:txBody>
          <a:bodyPr wrap="square" rtlCol="0">
            <a:spAutoFit/>
          </a:bodyPr>
          <a:lstStyle/>
          <a:p>
            <a:pPr marL="285750" indent="-285750">
              <a:buFont typeface="Wingdings" panose="05000000000000000000" pitchFamily="2" charset="2"/>
              <a:buChar char="§"/>
            </a:pPr>
            <a:r>
              <a:rPr lang="en-US" dirty="0"/>
              <a:t>Back to the original question: is it possible to finish the path for the UAV? (Offline solution can answer this by a single run)</a:t>
            </a:r>
          </a:p>
          <a:p>
            <a:pPr marL="285750" indent="-285750">
              <a:buFont typeface="Wingdings" panose="05000000000000000000" pitchFamily="2" charset="2"/>
              <a:buChar char="§"/>
            </a:pPr>
            <a:r>
              <a:rPr lang="en-US" dirty="0"/>
              <a:t>UAV can fly for only for about 20 minutes. Does it have enough computational power to finish decision-making in a few seconds when it reaches a node?</a:t>
            </a:r>
          </a:p>
        </p:txBody>
      </p:sp>
    </p:spTree>
    <p:extLst>
      <p:ext uri="{BB962C8B-B14F-4D97-AF65-F5344CB8AC3E}">
        <p14:creationId xmlns:p14="http://schemas.microsoft.com/office/powerpoint/2010/main" val="36978458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66" y="365004"/>
            <a:ext cx="7886700" cy="478935"/>
          </a:xfrm>
        </p:spPr>
        <p:txBody>
          <a:bodyPr>
            <a:normAutofit fontScale="90000"/>
          </a:bodyPr>
          <a:lstStyle/>
          <a:p>
            <a:r>
              <a:rPr lang="en-US" dirty="0"/>
              <a:t>Problem 2</a:t>
            </a:r>
          </a:p>
        </p:txBody>
      </p:sp>
      <p:sp>
        <p:nvSpPr>
          <p:cNvPr id="5" name="TextBox 4"/>
          <p:cNvSpPr txBox="1"/>
          <p:nvPr/>
        </p:nvSpPr>
        <p:spPr>
          <a:xfrm>
            <a:off x="532636" y="878898"/>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Key is to rendezvous periodically for the long-term operation</a:t>
            </a:r>
          </a:p>
        </p:txBody>
      </p:sp>
      <p:sp>
        <p:nvSpPr>
          <p:cNvPr id="42" name="TextBox 41"/>
          <p:cNvSpPr txBox="1"/>
          <p:nvPr/>
        </p:nvSpPr>
        <p:spPr>
          <a:xfrm>
            <a:off x="532636" y="1283189"/>
            <a:ext cx="7636119" cy="923330"/>
          </a:xfrm>
          <a:prstGeom prst="rect">
            <a:avLst/>
          </a:prstGeom>
          <a:noFill/>
        </p:spPr>
        <p:txBody>
          <a:bodyPr wrap="square" rtlCol="0">
            <a:spAutoFit/>
          </a:bodyPr>
          <a:lstStyle/>
          <a:p>
            <a:pPr marL="285750" indent="-285750">
              <a:buFont typeface="Arial" panose="020B0604020202020204" pitchFamily="34" charset="0"/>
              <a:buChar char="•"/>
            </a:pPr>
            <a:r>
              <a:rPr lang="en-US" dirty="0"/>
              <a:t>Simpler problem: suppose the task path of the UGV is given, a sequence of nodes that the UAV should visit is also given.  Considering the limited energy of the UAV, we want to answer the questions:</a:t>
            </a:r>
          </a:p>
        </p:txBody>
      </p:sp>
      <p:pic>
        <p:nvPicPr>
          <p:cNvPr id="43" name="Picture 4" descr="Drones transparent PNG images - Sti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9803" y="5288845"/>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Jackal UGV - Small Weatherproof Robot - Clearpat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4901" y="4219175"/>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45" name="Freeform 44"/>
          <p:cNvSpPr/>
          <p:nvPr/>
        </p:nvSpPr>
        <p:spPr>
          <a:xfrm>
            <a:off x="2580800" y="4219175"/>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2528048" y="5132112"/>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12258" y="2337505"/>
            <a:ext cx="571948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Is it possible for the UAV to finish the path by periodic rendezvous with the UGV to replenish power?</a:t>
            </a:r>
          </a:p>
          <a:p>
            <a:pPr marL="285750" indent="-285750">
              <a:buFont typeface="Wingdings" panose="05000000000000000000" pitchFamily="2" charset="2"/>
              <a:buChar char="§"/>
            </a:pPr>
            <a:r>
              <a:rPr lang="en-US" dirty="0"/>
              <a:t>If possible, what are the detour decisions (leave a node to rendezvous with the UGV) for the UAV </a:t>
            </a:r>
            <a:r>
              <a:rPr lang="en-US" altLang="zh-CN" dirty="0"/>
              <a:t>such </a:t>
            </a:r>
            <a:r>
              <a:rPr lang="en-US" dirty="0"/>
              <a:t>that the total travel time of UAV and energy chance constrains is satisfied during the task. </a:t>
            </a:r>
          </a:p>
        </p:txBody>
      </p:sp>
      <p:sp>
        <p:nvSpPr>
          <p:cNvPr id="7" name="Oval 6"/>
          <p:cNvSpPr/>
          <p:nvPr/>
        </p:nvSpPr>
        <p:spPr>
          <a:xfrm>
            <a:off x="2498166" y="569830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770096" y="534756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128871" y="510223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370171" y="537744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589246" y="57281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017871" y="581267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462744" y="572501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5023225" y="57847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480425" y="600385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070975" y="581267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652000" y="583402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893300" y="631027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258425" y="673322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617946" y="634015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528048" y="464823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2994773" y="444359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405283" y="427819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077635" y="42451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402980" y="465457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962435" y="486620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648235" y="477907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6295666" y="471350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6995754" y="48805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7660800" y="543720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495047" y="4849368"/>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46418" y="4807397"/>
            <a:ext cx="989108" cy="369332"/>
          </a:xfrm>
          <a:prstGeom prst="rect">
            <a:avLst/>
          </a:prstGeom>
          <a:noFill/>
        </p:spPr>
        <p:txBody>
          <a:bodyPr wrap="square" rtlCol="0">
            <a:spAutoFit/>
          </a:bodyPr>
          <a:lstStyle/>
          <a:p>
            <a:r>
              <a:rPr lang="en-US" altLang="zh-CN" dirty="0"/>
              <a:t>detour</a:t>
            </a:r>
            <a:endParaRPr lang="en-US" dirty="0"/>
          </a:p>
        </p:txBody>
      </p:sp>
      <p:sp>
        <p:nvSpPr>
          <p:cNvPr id="4" name="Freeform 3"/>
          <p:cNvSpPr/>
          <p:nvPr/>
        </p:nvSpPr>
        <p:spPr>
          <a:xfrm>
            <a:off x="3243532" y="4382218"/>
            <a:ext cx="516975" cy="467149"/>
          </a:xfrm>
          <a:custGeom>
            <a:avLst/>
            <a:gdLst>
              <a:gd name="connsiteX0" fmla="*/ 0 w 621102"/>
              <a:gd name="connsiteY0" fmla="*/ 0 h 465826"/>
              <a:gd name="connsiteX1" fmla="*/ 172528 w 621102"/>
              <a:gd name="connsiteY1" fmla="*/ 345056 h 465826"/>
              <a:gd name="connsiteX2" fmla="*/ 621102 w 621102"/>
              <a:gd name="connsiteY2" fmla="*/ 465826 h 465826"/>
            </a:gdLst>
            <a:ahLst/>
            <a:cxnLst>
              <a:cxn ang="0">
                <a:pos x="connsiteX0" y="connsiteY0"/>
              </a:cxn>
              <a:cxn ang="0">
                <a:pos x="connsiteX1" y="connsiteY1"/>
              </a:cxn>
              <a:cxn ang="0">
                <a:pos x="connsiteX2" y="connsiteY2"/>
              </a:cxn>
            </a:cxnLst>
            <a:rect l="l" t="t" r="r" b="b"/>
            <a:pathLst>
              <a:path w="621102" h="465826">
                <a:moveTo>
                  <a:pt x="0" y="0"/>
                </a:moveTo>
                <a:cubicBezTo>
                  <a:pt x="34505" y="133709"/>
                  <a:pt x="69011" y="267418"/>
                  <a:pt x="172528" y="345056"/>
                </a:cubicBezTo>
                <a:cubicBezTo>
                  <a:pt x="276045" y="422694"/>
                  <a:pt x="448573" y="444260"/>
                  <a:pt x="621102" y="46582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006340" y="4899660"/>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5482197" y="5282566"/>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3405188" y="4855363"/>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3878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3354"/>
            <a:ext cx="7886700" cy="478935"/>
          </a:xfrm>
        </p:spPr>
        <p:txBody>
          <a:bodyPr>
            <a:normAutofit fontScale="90000"/>
          </a:bodyPr>
          <a:lstStyle/>
          <a:p>
            <a:r>
              <a:rPr lang="en-US" altLang="zh-CN" dirty="0"/>
              <a:t>MCTS</a:t>
            </a:r>
            <a:r>
              <a:rPr lang="en-US" dirty="0"/>
              <a:t> based algorithm</a:t>
            </a:r>
          </a:p>
        </p:txBody>
      </p:sp>
    </p:spTree>
    <p:extLst>
      <p:ext uri="{BB962C8B-B14F-4D97-AF65-F5344CB8AC3E}">
        <p14:creationId xmlns:p14="http://schemas.microsoft.com/office/powerpoint/2010/main" val="826733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3354"/>
            <a:ext cx="7886700" cy="478935"/>
          </a:xfrm>
        </p:spPr>
        <p:txBody>
          <a:bodyPr>
            <a:normAutofit fontScale="90000"/>
          </a:bodyPr>
          <a:lstStyle/>
          <a:p>
            <a:r>
              <a:rPr lang="en-US" altLang="zh-CN" dirty="0"/>
              <a:t>Test case</a:t>
            </a:r>
            <a:endParaRPr lang="en-US" dirty="0"/>
          </a:p>
        </p:txBody>
      </p:sp>
      <p:pic>
        <p:nvPicPr>
          <p:cNvPr id="3" name="Picture 2"/>
          <p:cNvPicPr>
            <a:picLocks noChangeAspect="1"/>
          </p:cNvPicPr>
          <p:nvPr/>
        </p:nvPicPr>
        <p:blipFill>
          <a:blip r:embed="rId2"/>
          <a:stretch>
            <a:fillRect/>
          </a:stretch>
        </p:blipFill>
        <p:spPr>
          <a:xfrm>
            <a:off x="2400605" y="1127117"/>
            <a:ext cx="4701376" cy="3528000"/>
          </a:xfrm>
          <a:prstGeom prst="rect">
            <a:avLst/>
          </a:prstGeom>
        </p:spPr>
      </p:pic>
    </p:spTree>
    <p:extLst>
      <p:ext uri="{BB962C8B-B14F-4D97-AF65-F5344CB8AC3E}">
        <p14:creationId xmlns:p14="http://schemas.microsoft.com/office/powerpoint/2010/main" val="10683103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66" y="365004"/>
            <a:ext cx="7886700" cy="478935"/>
          </a:xfrm>
        </p:spPr>
        <p:txBody>
          <a:bodyPr>
            <a:normAutofit fontScale="90000"/>
          </a:bodyPr>
          <a:lstStyle/>
          <a:p>
            <a:r>
              <a:rPr lang="en-US" dirty="0"/>
              <a:t>Problem 1</a:t>
            </a:r>
          </a:p>
        </p:txBody>
      </p:sp>
      <p:sp>
        <p:nvSpPr>
          <p:cNvPr id="5" name="TextBox 4"/>
          <p:cNvSpPr txBox="1"/>
          <p:nvPr/>
        </p:nvSpPr>
        <p:spPr>
          <a:xfrm>
            <a:off x="532638" y="1084006"/>
            <a:ext cx="763611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Given a common starting  position,  the  objective  of  this  problem  is  to  find  policies  for  the  UAV  and  the  UGV  to maximize the collected reward while achieving </a:t>
            </a:r>
            <a:r>
              <a:rPr lang="en-US" i="1" dirty="0"/>
              <a:t>rendezvous with a high probability </a:t>
            </a:r>
            <a:r>
              <a:rPr lang="en-US" dirty="0"/>
              <a:t>before the UAV runs out of energy.</a:t>
            </a:r>
          </a:p>
        </p:txBody>
      </p:sp>
      <p:sp>
        <p:nvSpPr>
          <p:cNvPr id="26" name="TextBox 25"/>
          <p:cNvSpPr txBox="1"/>
          <p:nvPr/>
        </p:nvSpPr>
        <p:spPr>
          <a:xfrm>
            <a:off x="532637" y="5495808"/>
            <a:ext cx="8277988" cy="369332"/>
          </a:xfrm>
          <a:prstGeom prst="rect">
            <a:avLst/>
          </a:prstGeom>
          <a:noFill/>
        </p:spPr>
        <p:txBody>
          <a:bodyPr wrap="square" rtlCol="0">
            <a:spAutoFit/>
          </a:bodyPr>
          <a:lstStyle/>
          <a:p>
            <a:pPr marL="285750" indent="-285750">
              <a:buFont typeface="Arial" panose="020B0604020202020204" pitchFamily="34" charset="0"/>
              <a:buChar char="•"/>
            </a:pPr>
            <a:r>
              <a:rPr lang="en-US" dirty="0"/>
              <a:t>Cannot be directly formulated as CMDP due to non-Markovian reward structure</a:t>
            </a:r>
          </a:p>
        </p:txBody>
      </p:sp>
      <p:cxnSp>
        <p:nvCxnSpPr>
          <p:cNvPr id="23" name="Straight Connector 22"/>
          <p:cNvCxnSpPr>
            <a:stCxn id="31" idx="4"/>
            <a:endCxn id="33" idx="0"/>
          </p:cNvCxnSpPr>
          <p:nvPr/>
        </p:nvCxnSpPr>
        <p:spPr>
          <a:xfrm>
            <a:off x="4804901" y="3434513"/>
            <a:ext cx="48358" cy="12630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3972890" y="3946298"/>
            <a:ext cx="1708410" cy="218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30" idx="5"/>
            <a:endCxn id="33" idx="2"/>
          </p:cNvCxnSpPr>
          <p:nvPr/>
        </p:nvCxnSpPr>
        <p:spPr>
          <a:xfrm>
            <a:off x="3958726" y="4184434"/>
            <a:ext cx="846175" cy="561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2" idx="3"/>
            <a:endCxn id="33" idx="6"/>
          </p:cNvCxnSpPr>
          <p:nvPr/>
        </p:nvCxnSpPr>
        <p:spPr>
          <a:xfrm flipH="1">
            <a:off x="4901617" y="3966206"/>
            <a:ext cx="793847" cy="7797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1" idx="5"/>
            <a:endCxn id="32" idx="2"/>
          </p:cNvCxnSpPr>
          <p:nvPr/>
        </p:nvCxnSpPr>
        <p:spPr>
          <a:xfrm>
            <a:off x="4839095" y="3420349"/>
            <a:ext cx="842205" cy="5116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0" idx="7"/>
            <a:endCxn id="31" idx="3"/>
          </p:cNvCxnSpPr>
          <p:nvPr/>
        </p:nvCxnSpPr>
        <p:spPr>
          <a:xfrm flipV="1">
            <a:off x="3958726" y="3420349"/>
            <a:ext cx="811981" cy="6956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876174" y="410188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4756543" y="3337797"/>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681300" y="3883654"/>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804901" y="4697560"/>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2487254" y="2712236"/>
            <a:ext cx="1984465" cy="369332"/>
          </a:xfrm>
          <a:prstGeom prst="rect">
            <a:avLst/>
          </a:prstGeom>
          <a:noFill/>
        </p:spPr>
        <p:txBody>
          <a:bodyPr wrap="square" rtlCol="0">
            <a:spAutoFit/>
          </a:bodyPr>
          <a:lstStyle/>
          <a:p>
            <a:r>
              <a:rPr lang="en-US" dirty="0"/>
              <a:t>Physical map</a:t>
            </a:r>
          </a:p>
        </p:txBody>
      </p:sp>
      <mc:AlternateContent xmlns:mc="http://schemas.openxmlformats.org/markup-compatibility/2006" xmlns:a14="http://schemas.microsoft.com/office/drawing/2010/main">
        <mc:Choice Requires="a14">
          <p:sp>
            <p:nvSpPr>
              <p:cNvPr id="35" name="TextBox 34"/>
              <p:cNvSpPr txBox="1"/>
              <p:nvPr/>
            </p:nvSpPr>
            <p:spPr>
              <a:xfrm>
                <a:off x="4801508" y="3025263"/>
                <a:ext cx="1829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4801508" y="3025263"/>
                <a:ext cx="182999" cy="276999"/>
              </a:xfrm>
              <a:prstGeom prst="rect">
                <a:avLst/>
              </a:prstGeom>
              <a:blipFill>
                <a:blip r:embed="rId2"/>
                <a:stretch>
                  <a:fillRect l="-33333" r="-2666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3742531" y="3865366"/>
                <a:ext cx="186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3742531" y="3865366"/>
                <a:ext cx="186781" cy="276999"/>
              </a:xfrm>
              <a:prstGeom prst="rect">
                <a:avLst/>
              </a:prstGeom>
              <a:blipFill>
                <a:blip r:embed="rId3"/>
                <a:stretch>
                  <a:fillRect l="-19355" r="-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5685212" y="3612404"/>
                <a:ext cx="1660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5685212" y="3612404"/>
                <a:ext cx="166007" cy="276999"/>
              </a:xfrm>
              <a:prstGeom prst="rect">
                <a:avLst/>
              </a:prstGeom>
              <a:blipFill>
                <a:blip r:embed="rId4"/>
                <a:stretch>
                  <a:fillRect l="-22222" r="-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930856" y="4655776"/>
                <a:ext cx="1932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4930856" y="4655776"/>
                <a:ext cx="193258" cy="276999"/>
              </a:xfrm>
              <a:prstGeom prst="rect">
                <a:avLst/>
              </a:prstGeom>
              <a:blipFill>
                <a:blip r:embed="rId5"/>
                <a:stretch>
                  <a:fillRect l="-31250" r="-25000" b="-8889"/>
                </a:stretch>
              </a:blipFill>
            </p:spPr>
            <p:txBody>
              <a:bodyPr/>
              <a:lstStyle/>
              <a:p>
                <a:r>
                  <a:rPr lang="en-US">
                    <a:noFill/>
                  </a:rPr>
                  <a:t> </a:t>
                </a:r>
              </a:p>
            </p:txBody>
          </p:sp>
        </mc:Fallback>
      </mc:AlternateContent>
      <p:sp>
        <p:nvSpPr>
          <p:cNvPr id="39" name="TextBox 38"/>
          <p:cNvSpPr txBox="1"/>
          <p:nvPr/>
        </p:nvSpPr>
        <p:spPr>
          <a:xfrm>
            <a:off x="4970795" y="3202188"/>
            <a:ext cx="2119209" cy="369332"/>
          </a:xfrm>
          <a:prstGeom prst="rect">
            <a:avLst/>
          </a:prstGeom>
          <a:noFill/>
        </p:spPr>
        <p:txBody>
          <a:bodyPr wrap="square" rtlCol="0">
            <a:spAutoFit/>
          </a:bodyPr>
          <a:lstStyle/>
          <a:p>
            <a:r>
              <a:rPr lang="en-US" altLang="zh-CN" dirty="0">
                <a:solidFill>
                  <a:srgbClr val="FF0000"/>
                </a:solidFill>
              </a:rPr>
              <a:t>Only UAV can visit</a:t>
            </a:r>
            <a:endParaRPr lang="en-US" dirty="0">
              <a:solidFill>
                <a:srgbClr val="FF0000"/>
              </a:solidFill>
            </a:endParaRPr>
          </a:p>
        </p:txBody>
      </p:sp>
      <p:pic>
        <p:nvPicPr>
          <p:cNvPr id="40" name="Picture 4" descr="Drones transparent PNG images - Stick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82196" y="3401891"/>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Jackal UGV - Small Weatherproof Robot - Clearpath"/>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74509" y="4109697"/>
            <a:ext cx="633349" cy="546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9563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885" y="262883"/>
            <a:ext cx="7886700" cy="478935"/>
          </a:xfrm>
        </p:spPr>
        <p:txBody>
          <a:bodyPr>
            <a:normAutofit fontScale="90000"/>
          </a:bodyPr>
          <a:lstStyle/>
          <a:p>
            <a:r>
              <a:rPr lang="en-US" altLang="zh-CN" dirty="0"/>
              <a:t>Results and problems</a:t>
            </a:r>
            <a:endParaRPr lang="en-US" dirty="0"/>
          </a:p>
        </p:txBody>
      </p:sp>
      <p:pic>
        <p:nvPicPr>
          <p:cNvPr id="4" name="Picture 3"/>
          <p:cNvPicPr>
            <a:picLocks noChangeAspect="1"/>
          </p:cNvPicPr>
          <p:nvPr/>
        </p:nvPicPr>
        <p:blipFill>
          <a:blip r:embed="rId4"/>
          <a:stretch>
            <a:fillRect/>
          </a:stretch>
        </p:blipFill>
        <p:spPr>
          <a:xfrm>
            <a:off x="3114862" y="871538"/>
            <a:ext cx="3391966" cy="1525028"/>
          </a:xfrm>
          <a:prstGeom prst="rect">
            <a:avLst/>
          </a:prstGeom>
        </p:spPr>
      </p:pic>
      <p:pic>
        <p:nvPicPr>
          <p:cNvPr id="5" name="Picture 4" descr="\documentclass{article}&#10;\usepackage{amsmath}&#10;\pagestyle{empty}&#10;\begin{document}&#10;&#10;$$&#10;\delta = 0.2&#10;$$&#10;&#10;\end{document}" title="IguanaTex Bitmap Display"/>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667435" y="2946400"/>
            <a:ext cx="760381" cy="185905"/>
          </a:xfrm>
          <a:prstGeom prst="rect">
            <a:avLst/>
          </a:prstGeom>
        </p:spPr>
      </p:pic>
      <p:sp>
        <p:nvSpPr>
          <p:cNvPr id="6" name="TextBox 5"/>
          <p:cNvSpPr txBox="1"/>
          <p:nvPr/>
        </p:nvSpPr>
        <p:spPr>
          <a:xfrm>
            <a:off x="753035" y="3244334"/>
            <a:ext cx="3024094" cy="369332"/>
          </a:xfrm>
          <a:prstGeom prst="rect">
            <a:avLst/>
          </a:prstGeom>
          <a:noFill/>
        </p:spPr>
        <p:txBody>
          <a:bodyPr wrap="square" rtlCol="0">
            <a:spAutoFit/>
          </a:bodyPr>
          <a:lstStyle/>
          <a:p>
            <a:r>
              <a:rPr lang="en-US" dirty="0"/>
              <a:t>Very risk-sensitive to collision</a:t>
            </a:r>
          </a:p>
        </p:txBody>
      </p:sp>
      <p:pic>
        <p:nvPicPr>
          <p:cNvPr id="8" name="Picture 7" descr="\documentclass{article}&#10;\usepackage{amsmath}&#10;\pagestyle{empty}&#10;\begin{document}&#10;&#10;$$&#10;\delta = 0.5&#10;$$&#10;&#10;\end{document}" title="IguanaTex Bitmap Display"/>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308164" y="2946400"/>
            <a:ext cx="760381" cy="185905"/>
          </a:xfrm>
          <a:prstGeom prst="rect">
            <a:avLst/>
          </a:prstGeom>
        </p:spPr>
      </p:pic>
      <p:sp>
        <p:nvSpPr>
          <p:cNvPr id="9" name="TextBox 8"/>
          <p:cNvSpPr txBox="1"/>
          <p:nvPr/>
        </p:nvSpPr>
        <p:spPr>
          <a:xfrm>
            <a:off x="5339976" y="3240711"/>
            <a:ext cx="3024094" cy="369332"/>
          </a:xfrm>
          <a:prstGeom prst="rect">
            <a:avLst/>
          </a:prstGeom>
          <a:noFill/>
        </p:spPr>
        <p:txBody>
          <a:bodyPr wrap="square" rtlCol="0">
            <a:spAutoFit/>
          </a:bodyPr>
          <a:lstStyle/>
          <a:p>
            <a:r>
              <a:rPr lang="en-US"/>
              <a:t>Less </a:t>
            </a:r>
            <a:r>
              <a:rPr lang="en-US" dirty="0"/>
              <a:t>risk-sensitive to collision</a:t>
            </a:r>
          </a:p>
        </p:txBody>
      </p:sp>
    </p:spTree>
    <p:extLst>
      <p:ext uri="{BB962C8B-B14F-4D97-AF65-F5344CB8AC3E}">
        <p14:creationId xmlns:p14="http://schemas.microsoft.com/office/powerpoint/2010/main" val="351754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9344" y="379562"/>
            <a:ext cx="5848709" cy="369332"/>
          </a:xfrm>
          <a:prstGeom prst="rect">
            <a:avLst/>
          </a:prstGeom>
          <a:noFill/>
        </p:spPr>
        <p:txBody>
          <a:bodyPr wrap="square" rtlCol="0">
            <a:spAutoFit/>
          </a:bodyPr>
          <a:lstStyle/>
          <a:p>
            <a:r>
              <a:rPr lang="en-US" dirty="0"/>
              <a:t>Example 1   CMDP</a:t>
            </a:r>
          </a:p>
        </p:txBody>
      </p:sp>
      <p:sp>
        <p:nvSpPr>
          <p:cNvPr id="5" name="Rectangle 4"/>
          <p:cNvSpPr/>
          <p:nvPr/>
        </p:nvSpPr>
        <p:spPr>
          <a:xfrm>
            <a:off x="1664899" y="1345721"/>
            <a:ext cx="5348377" cy="35972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596551" y="4140679"/>
            <a:ext cx="112143" cy="120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666226" y="2881222"/>
            <a:ext cx="1216325" cy="879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690559" y="2119222"/>
            <a:ext cx="112143" cy="120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2639683" y="2191109"/>
            <a:ext cx="3088257" cy="1958197"/>
          </a:xfrm>
          <a:custGeom>
            <a:avLst/>
            <a:gdLst>
              <a:gd name="connsiteX0" fmla="*/ 0 w 3088257"/>
              <a:gd name="connsiteY0" fmla="*/ 1958197 h 1958197"/>
              <a:gd name="connsiteX1" fmla="*/ 733245 w 3088257"/>
              <a:gd name="connsiteY1" fmla="*/ 672861 h 1958197"/>
              <a:gd name="connsiteX2" fmla="*/ 3088257 w 3088257"/>
              <a:gd name="connsiteY2" fmla="*/ 0 h 1958197"/>
            </a:gdLst>
            <a:ahLst/>
            <a:cxnLst>
              <a:cxn ang="0">
                <a:pos x="connsiteX0" y="connsiteY0"/>
              </a:cxn>
              <a:cxn ang="0">
                <a:pos x="connsiteX1" y="connsiteY1"/>
              </a:cxn>
              <a:cxn ang="0">
                <a:pos x="connsiteX2" y="connsiteY2"/>
              </a:cxn>
            </a:cxnLst>
            <a:rect l="l" t="t" r="r" b="b"/>
            <a:pathLst>
              <a:path w="3088257" h="1958197">
                <a:moveTo>
                  <a:pt x="0" y="1958197"/>
                </a:moveTo>
                <a:cubicBezTo>
                  <a:pt x="109268" y="1478712"/>
                  <a:pt x="218536" y="999227"/>
                  <a:pt x="733245" y="672861"/>
                </a:cubicBezTo>
                <a:cubicBezTo>
                  <a:pt x="1247955" y="346495"/>
                  <a:pt x="2688566" y="112143"/>
                  <a:pt x="308825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2473246" y="2030251"/>
            <a:ext cx="3254694" cy="2162187"/>
          </a:xfrm>
          <a:custGeom>
            <a:avLst/>
            <a:gdLst>
              <a:gd name="connsiteX0" fmla="*/ 149184 w 3254694"/>
              <a:gd name="connsiteY0" fmla="*/ 2162187 h 2162187"/>
              <a:gd name="connsiteX1" fmla="*/ 356218 w 3254694"/>
              <a:gd name="connsiteY1" fmla="*/ 169485 h 2162187"/>
              <a:gd name="connsiteX2" fmla="*/ 3254694 w 3254694"/>
              <a:gd name="connsiteY2" fmla="*/ 109100 h 2162187"/>
              <a:gd name="connsiteX3" fmla="*/ 3254694 w 3254694"/>
              <a:gd name="connsiteY3" fmla="*/ 109100 h 2162187"/>
            </a:gdLst>
            <a:ahLst/>
            <a:cxnLst>
              <a:cxn ang="0">
                <a:pos x="connsiteX0" y="connsiteY0"/>
              </a:cxn>
              <a:cxn ang="0">
                <a:pos x="connsiteX1" y="connsiteY1"/>
              </a:cxn>
              <a:cxn ang="0">
                <a:pos x="connsiteX2" y="connsiteY2"/>
              </a:cxn>
              <a:cxn ang="0">
                <a:pos x="connsiteX3" y="connsiteY3"/>
              </a:cxn>
            </a:cxnLst>
            <a:rect l="l" t="t" r="r" b="b"/>
            <a:pathLst>
              <a:path w="3254694" h="2162187">
                <a:moveTo>
                  <a:pt x="149184" y="2162187"/>
                </a:moveTo>
                <a:cubicBezTo>
                  <a:pt x="-6092" y="1336926"/>
                  <a:pt x="-161367" y="511666"/>
                  <a:pt x="356218" y="169485"/>
                </a:cubicBezTo>
                <a:cubicBezTo>
                  <a:pt x="873803" y="-172696"/>
                  <a:pt x="3254694" y="109100"/>
                  <a:pt x="3254694" y="109100"/>
                </a:cubicBezTo>
                <a:lnTo>
                  <a:pt x="3254694" y="1091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flipV="1">
            <a:off x="5249175" y="2400850"/>
            <a:ext cx="441384" cy="284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469867" y="2662217"/>
            <a:ext cx="1140843" cy="369332"/>
          </a:xfrm>
          <a:prstGeom prst="rect">
            <a:avLst/>
          </a:prstGeom>
          <a:noFill/>
        </p:spPr>
        <p:txBody>
          <a:bodyPr wrap="square" rtlCol="0">
            <a:spAutoFit/>
          </a:bodyPr>
          <a:lstStyle/>
          <a:p>
            <a:r>
              <a:rPr lang="en-US" dirty="0"/>
              <a:t>High risk</a:t>
            </a:r>
          </a:p>
        </p:txBody>
      </p:sp>
      <p:cxnSp>
        <p:nvCxnSpPr>
          <p:cNvPr id="15" name="Straight Arrow Connector 14"/>
          <p:cNvCxnSpPr/>
          <p:nvPr/>
        </p:nvCxnSpPr>
        <p:spPr>
          <a:xfrm flipH="1">
            <a:off x="4100594" y="1798841"/>
            <a:ext cx="238493" cy="188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23632" y="1476721"/>
            <a:ext cx="1140843" cy="369332"/>
          </a:xfrm>
          <a:prstGeom prst="rect">
            <a:avLst/>
          </a:prstGeom>
          <a:noFill/>
        </p:spPr>
        <p:txBody>
          <a:bodyPr wrap="square" rtlCol="0">
            <a:spAutoFit/>
          </a:bodyPr>
          <a:lstStyle/>
          <a:p>
            <a:r>
              <a:rPr lang="en-US" dirty="0"/>
              <a:t>Low risk</a:t>
            </a:r>
          </a:p>
        </p:txBody>
      </p:sp>
    </p:spTree>
    <p:extLst>
      <p:ext uri="{BB962C8B-B14F-4D97-AF65-F5344CB8AC3E}">
        <p14:creationId xmlns:p14="http://schemas.microsoft.com/office/powerpoint/2010/main" val="12720462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9344" y="379562"/>
            <a:ext cx="5848709" cy="369332"/>
          </a:xfrm>
          <a:prstGeom prst="rect">
            <a:avLst/>
          </a:prstGeom>
          <a:noFill/>
        </p:spPr>
        <p:txBody>
          <a:bodyPr wrap="square" rtlCol="0">
            <a:spAutoFit/>
          </a:bodyPr>
          <a:lstStyle/>
          <a:p>
            <a:r>
              <a:rPr lang="en-US" altLang="zh-CN" dirty="0"/>
              <a:t>Different </a:t>
            </a:r>
            <a:r>
              <a:rPr lang="en-US" dirty="0"/>
              <a:t>MDPs</a:t>
            </a:r>
          </a:p>
        </p:txBody>
      </p:sp>
      <p:sp>
        <p:nvSpPr>
          <p:cNvPr id="2" name="TextBox 1">
            <a:extLst>
              <a:ext uri="{FF2B5EF4-FFF2-40B4-BE49-F238E27FC236}">
                <a16:creationId xmlns:a16="http://schemas.microsoft.com/office/drawing/2014/main" id="{46857DFE-175D-4A02-A724-0249A055F212}"/>
              </a:ext>
            </a:extLst>
          </p:cNvPr>
          <p:cNvSpPr txBox="1"/>
          <p:nvPr/>
        </p:nvSpPr>
        <p:spPr>
          <a:xfrm>
            <a:off x="635726" y="1288869"/>
            <a:ext cx="5338354" cy="923330"/>
          </a:xfrm>
          <a:prstGeom prst="rect">
            <a:avLst/>
          </a:prstGeom>
          <a:noFill/>
        </p:spPr>
        <p:txBody>
          <a:bodyPr wrap="square" rtlCol="0">
            <a:spAutoFit/>
          </a:bodyPr>
          <a:lstStyle/>
          <a:p>
            <a:pPr marL="285750" indent="-285750">
              <a:buFont typeface="Arial" panose="020B0604020202020204" pitchFamily="34" charset="0"/>
              <a:buChar char="•"/>
            </a:pPr>
            <a:r>
              <a:rPr lang="en-US" dirty="0"/>
              <a:t>Infinite horizon MDP</a:t>
            </a:r>
          </a:p>
          <a:p>
            <a:pPr marL="285750" indent="-285750">
              <a:buFont typeface="Arial" panose="020B0604020202020204" pitchFamily="34" charset="0"/>
              <a:buChar char="•"/>
            </a:pPr>
            <a:r>
              <a:rPr lang="en-US" dirty="0"/>
              <a:t>Finite horizon MDP</a:t>
            </a:r>
          </a:p>
          <a:p>
            <a:pPr marL="285750" indent="-285750">
              <a:buFont typeface="Arial" panose="020B0604020202020204" pitchFamily="34" charset="0"/>
              <a:buChar char="•"/>
            </a:pPr>
            <a:r>
              <a:rPr lang="en-US" dirty="0"/>
              <a:t>Indefinite MDP (e.g., stochastic shortest path)</a:t>
            </a:r>
          </a:p>
        </p:txBody>
      </p:sp>
      <p:sp>
        <p:nvSpPr>
          <p:cNvPr id="16" name="TextBox 15">
            <a:extLst>
              <a:ext uri="{FF2B5EF4-FFF2-40B4-BE49-F238E27FC236}">
                <a16:creationId xmlns:a16="http://schemas.microsoft.com/office/drawing/2014/main" id="{C53896A0-566C-4819-8B14-699ADD935C9F}"/>
              </a:ext>
            </a:extLst>
          </p:cNvPr>
          <p:cNvSpPr txBox="1"/>
          <p:nvPr/>
        </p:nvSpPr>
        <p:spPr>
          <a:xfrm>
            <a:off x="569343" y="2567508"/>
            <a:ext cx="5848709" cy="369332"/>
          </a:xfrm>
          <a:prstGeom prst="rect">
            <a:avLst/>
          </a:prstGeom>
          <a:noFill/>
        </p:spPr>
        <p:txBody>
          <a:bodyPr wrap="square" rtlCol="0">
            <a:spAutoFit/>
          </a:bodyPr>
          <a:lstStyle/>
          <a:p>
            <a:r>
              <a:rPr lang="en-US" altLang="zh-CN" dirty="0"/>
              <a:t>Our problem</a:t>
            </a:r>
            <a:endParaRPr lang="en-US" dirty="0"/>
          </a:p>
        </p:txBody>
      </p:sp>
      <p:sp>
        <p:nvSpPr>
          <p:cNvPr id="19" name="TextBox 18">
            <a:extLst>
              <a:ext uri="{FF2B5EF4-FFF2-40B4-BE49-F238E27FC236}">
                <a16:creationId xmlns:a16="http://schemas.microsoft.com/office/drawing/2014/main" id="{0BECFAAA-21C6-434C-8115-326702BB0960}"/>
              </a:ext>
            </a:extLst>
          </p:cNvPr>
          <p:cNvSpPr txBox="1"/>
          <p:nvPr/>
        </p:nvSpPr>
        <p:spPr>
          <a:xfrm>
            <a:off x="635726" y="2997831"/>
            <a:ext cx="533835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Chance-constrained SSP with dead ends</a:t>
            </a:r>
          </a:p>
          <a:p>
            <a:pPr marL="285750" indent="-285750">
              <a:buFont typeface="Arial" panose="020B0604020202020204" pitchFamily="34" charset="0"/>
              <a:buChar char="•"/>
            </a:pPr>
            <a:r>
              <a:rPr lang="en-US" dirty="0"/>
              <a:t>Constrained SSP with dead ends </a:t>
            </a:r>
          </a:p>
          <a:p>
            <a:pPr marL="285750" indent="-285750">
              <a:buFont typeface="Arial" panose="020B0604020202020204" pitchFamily="34" charset="0"/>
              <a:buChar char="•"/>
            </a:pPr>
            <a:r>
              <a:rPr lang="en-US" dirty="0"/>
              <a:t>A special structure and previous test case is not a good choice</a:t>
            </a:r>
          </a:p>
          <a:p>
            <a:endParaRPr lang="en-US" dirty="0"/>
          </a:p>
        </p:txBody>
      </p:sp>
    </p:spTree>
    <p:extLst>
      <p:ext uri="{BB962C8B-B14F-4D97-AF65-F5344CB8AC3E}">
        <p14:creationId xmlns:p14="http://schemas.microsoft.com/office/powerpoint/2010/main" val="30327899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9344" y="379562"/>
            <a:ext cx="5848709" cy="369332"/>
          </a:xfrm>
          <a:prstGeom prst="rect">
            <a:avLst/>
          </a:prstGeom>
          <a:noFill/>
        </p:spPr>
        <p:txBody>
          <a:bodyPr wrap="square" rtlCol="0">
            <a:spAutoFit/>
          </a:bodyPr>
          <a:lstStyle/>
          <a:p>
            <a:r>
              <a:rPr lang="en-US" altLang="zh-CN" dirty="0"/>
              <a:t>MCTS</a:t>
            </a:r>
            <a:endParaRPr lang="en-US" dirty="0"/>
          </a:p>
        </p:txBody>
      </p:sp>
      <p:sp>
        <p:nvSpPr>
          <p:cNvPr id="2" name="TextBox 1">
            <a:extLst>
              <a:ext uri="{FF2B5EF4-FFF2-40B4-BE49-F238E27FC236}">
                <a16:creationId xmlns:a16="http://schemas.microsoft.com/office/drawing/2014/main" id="{46857DFE-175D-4A02-A724-0249A055F212}"/>
              </a:ext>
            </a:extLst>
          </p:cNvPr>
          <p:cNvSpPr txBox="1"/>
          <p:nvPr/>
        </p:nvSpPr>
        <p:spPr>
          <a:xfrm>
            <a:off x="635726" y="1288869"/>
            <a:ext cx="533835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MCTS will converge to optimal solution under some conditions</a:t>
            </a:r>
          </a:p>
          <a:p>
            <a:pPr marL="285750" indent="-285750">
              <a:buFont typeface="Arial" panose="020B0604020202020204" pitchFamily="34" charset="0"/>
              <a:buChar char="•"/>
            </a:pPr>
            <a:r>
              <a:rPr lang="en-US" altLang="zh-CN" dirty="0"/>
              <a:t>Usually work with together with heuristic</a:t>
            </a:r>
          </a:p>
          <a:p>
            <a:pPr marL="285750" indent="-285750">
              <a:buFont typeface="Arial" panose="020B0604020202020204" pitchFamily="34" charset="0"/>
              <a:buChar char="•"/>
            </a:pPr>
            <a:r>
              <a:rPr lang="en-US" dirty="0"/>
              <a:t>A popular heuristic </a:t>
            </a:r>
            <a:r>
              <a:rPr lang="en-US" sz="1800" b="0" i="1" u="none" strike="noStrike" baseline="0" dirty="0">
                <a:latin typeface="TimesNewRoman,Italic"/>
              </a:rPr>
              <a:t>Rapid Action Value Estimation</a:t>
            </a:r>
            <a:endParaRPr lang="en-US" dirty="0"/>
          </a:p>
        </p:txBody>
      </p:sp>
      <p:pic>
        <p:nvPicPr>
          <p:cNvPr id="5" name="Picture 4">
            <a:extLst>
              <a:ext uri="{FF2B5EF4-FFF2-40B4-BE49-F238E27FC236}">
                <a16:creationId xmlns:a16="http://schemas.microsoft.com/office/drawing/2014/main" id="{82CD0DE1-49FA-4B39-8212-F21173ADABE7}"/>
              </a:ext>
            </a:extLst>
          </p:cNvPr>
          <p:cNvPicPr>
            <a:picLocks noChangeAspect="1"/>
          </p:cNvPicPr>
          <p:nvPr/>
        </p:nvPicPr>
        <p:blipFill>
          <a:blip r:embed="rId2"/>
          <a:stretch>
            <a:fillRect/>
          </a:stretch>
        </p:blipFill>
        <p:spPr>
          <a:xfrm>
            <a:off x="3493698" y="2809875"/>
            <a:ext cx="1990725" cy="619125"/>
          </a:xfrm>
          <a:prstGeom prst="rect">
            <a:avLst/>
          </a:prstGeom>
        </p:spPr>
      </p:pic>
    </p:spTree>
    <p:extLst>
      <p:ext uri="{BB962C8B-B14F-4D97-AF65-F5344CB8AC3E}">
        <p14:creationId xmlns:p14="http://schemas.microsoft.com/office/powerpoint/2010/main" val="21015740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708" y="118918"/>
            <a:ext cx="5848709" cy="646331"/>
          </a:xfrm>
          <a:prstGeom prst="rect">
            <a:avLst/>
          </a:prstGeom>
          <a:noFill/>
        </p:spPr>
        <p:txBody>
          <a:bodyPr wrap="square" rtlCol="0">
            <a:spAutoFit/>
          </a:bodyPr>
          <a:lstStyle/>
          <a:p>
            <a:r>
              <a:rPr lang="en-US" dirty="0"/>
              <a:t>Rendezvous </a:t>
            </a:r>
            <a:r>
              <a:rPr lang="en-US" altLang="zh-CN" dirty="0"/>
              <a:t>example</a:t>
            </a:r>
          </a:p>
          <a:p>
            <a:r>
              <a:rPr lang="en-US" dirty="0"/>
              <a:t>   (Top-down view)</a:t>
            </a:r>
          </a:p>
        </p:txBody>
      </p:sp>
      <p:sp>
        <p:nvSpPr>
          <p:cNvPr id="5" name="Rectangle 4"/>
          <p:cNvSpPr/>
          <p:nvPr/>
        </p:nvSpPr>
        <p:spPr>
          <a:xfrm>
            <a:off x="3387634" y="226015"/>
            <a:ext cx="5477774" cy="3631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5" idx="1"/>
            <a:endCxn id="5" idx="3"/>
          </p:cNvCxnSpPr>
          <p:nvPr/>
        </p:nvCxnSpPr>
        <p:spPr>
          <a:xfrm>
            <a:off x="3387634" y="2041875"/>
            <a:ext cx="547777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23" idx="0"/>
          </p:cNvCxnSpPr>
          <p:nvPr/>
        </p:nvCxnSpPr>
        <p:spPr>
          <a:xfrm>
            <a:off x="3393984" y="226015"/>
            <a:ext cx="414068" cy="35929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3348815" y="19150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769233" y="381891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256506" y="19150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734433" y="381460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621995" y="381460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509557" y="382275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167013" y="18719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094382" y="193678"/>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021751" y="183362"/>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944627" y="187705"/>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24" idx="4"/>
            <a:endCxn id="23" idx="7"/>
          </p:cNvCxnSpPr>
          <p:nvPr/>
        </p:nvCxnSpPr>
        <p:spPr>
          <a:xfrm flipH="1">
            <a:off x="3835501" y="269147"/>
            <a:ext cx="459824" cy="3561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4" idx="5"/>
            <a:endCxn id="26" idx="0"/>
          </p:cNvCxnSpPr>
          <p:nvPr/>
        </p:nvCxnSpPr>
        <p:spPr>
          <a:xfrm>
            <a:off x="4322774" y="257777"/>
            <a:ext cx="450478" cy="3556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9" idx="4"/>
            <a:endCxn id="26" idx="6"/>
          </p:cNvCxnSpPr>
          <p:nvPr/>
        </p:nvCxnSpPr>
        <p:spPr>
          <a:xfrm flipH="1">
            <a:off x="4812071" y="264834"/>
            <a:ext cx="393761" cy="3588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9" idx="4"/>
            <a:endCxn id="27" idx="0"/>
          </p:cNvCxnSpPr>
          <p:nvPr/>
        </p:nvCxnSpPr>
        <p:spPr>
          <a:xfrm>
            <a:off x="5205832" y="264834"/>
            <a:ext cx="454982" cy="3549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0" idx="4"/>
            <a:endCxn id="27" idx="0"/>
          </p:cNvCxnSpPr>
          <p:nvPr/>
        </p:nvCxnSpPr>
        <p:spPr>
          <a:xfrm flipH="1">
            <a:off x="5660814" y="271316"/>
            <a:ext cx="472387" cy="3543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0" idx="4"/>
            <a:endCxn id="28" idx="0"/>
          </p:cNvCxnSpPr>
          <p:nvPr/>
        </p:nvCxnSpPr>
        <p:spPr>
          <a:xfrm>
            <a:off x="6133201" y="271316"/>
            <a:ext cx="415175" cy="355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31" idx="4"/>
            <a:endCxn id="28" idx="7"/>
          </p:cNvCxnSpPr>
          <p:nvPr/>
        </p:nvCxnSpPr>
        <p:spPr>
          <a:xfrm flipH="1">
            <a:off x="6575825" y="261000"/>
            <a:ext cx="484745" cy="3573120"/>
          </a:xfrm>
          <a:prstGeom prst="line">
            <a:avLst/>
          </a:prstGeom>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7474757" y="381460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p:cNvCxnSpPr>
            <a:stCxn id="31" idx="4"/>
            <a:endCxn id="56" idx="0"/>
          </p:cNvCxnSpPr>
          <p:nvPr/>
        </p:nvCxnSpPr>
        <p:spPr>
          <a:xfrm>
            <a:off x="7060570" y="261000"/>
            <a:ext cx="453006" cy="3553603"/>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32" idx="4"/>
            <a:endCxn id="56" idx="0"/>
          </p:cNvCxnSpPr>
          <p:nvPr/>
        </p:nvCxnSpPr>
        <p:spPr>
          <a:xfrm flipH="1">
            <a:off x="7513576" y="265343"/>
            <a:ext cx="469870" cy="35492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3808052" y="2044152"/>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4728982" y="2041875"/>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5616544" y="2044415"/>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6471110" y="2045367"/>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795907" y="1837799"/>
            <a:ext cx="787400" cy="369332"/>
          </a:xfrm>
          <a:prstGeom prst="rect">
            <a:avLst/>
          </a:prstGeom>
          <a:noFill/>
        </p:spPr>
        <p:txBody>
          <a:bodyPr wrap="square" rtlCol="0">
            <a:spAutoFit/>
          </a:bodyPr>
          <a:lstStyle/>
          <a:p>
            <a:r>
              <a:rPr lang="en-US" altLang="zh-CN" dirty="0">
                <a:solidFill>
                  <a:srgbClr val="FF0000"/>
                </a:solidFill>
              </a:rPr>
              <a:t>UGV</a:t>
            </a:r>
            <a:endParaRPr lang="en-US" dirty="0">
              <a:solidFill>
                <a:srgbClr val="FF0000"/>
              </a:solidFill>
            </a:endParaRPr>
          </a:p>
        </p:txBody>
      </p:sp>
      <p:cxnSp>
        <p:nvCxnSpPr>
          <p:cNvPr id="72" name="Straight Arrow Connector 71"/>
          <p:cNvCxnSpPr/>
          <p:nvPr/>
        </p:nvCxnSpPr>
        <p:spPr>
          <a:xfrm>
            <a:off x="3490352" y="1070145"/>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3663659" y="2578462"/>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3957990" y="2521935"/>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4102786" y="1391657"/>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4467667" y="1385329"/>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4637485" y="2767141"/>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4911634" y="2655287"/>
            <a:ext cx="31412" cy="345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5032065" y="1420171"/>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2647309" y="145399"/>
            <a:ext cx="937353" cy="369332"/>
          </a:xfrm>
          <a:prstGeom prst="rect">
            <a:avLst/>
          </a:prstGeom>
          <a:noFill/>
        </p:spPr>
        <p:txBody>
          <a:bodyPr wrap="square" rtlCol="0">
            <a:spAutoFit/>
          </a:bodyPr>
          <a:lstStyle/>
          <a:p>
            <a:r>
              <a:rPr lang="en-US" altLang="zh-CN" dirty="0"/>
              <a:t>UAV</a:t>
            </a:r>
            <a:endParaRPr lang="en-US" dirty="0"/>
          </a:p>
        </p:txBody>
      </p:sp>
      <p:sp>
        <p:nvSpPr>
          <p:cNvPr id="87" name="Oval 86"/>
          <p:cNvSpPr/>
          <p:nvPr/>
        </p:nvSpPr>
        <p:spPr>
          <a:xfrm>
            <a:off x="3506865" y="151163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3624749" y="2474842"/>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3923799" y="2825648"/>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4079905" y="1660425"/>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4431082" y="130624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4566159" y="2500178"/>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3867792" y="325032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696672" y="3172691"/>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3452423" y="95777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4150619" y="1070145"/>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4364271" y="847944"/>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654285" y="321151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B43AC5C-9F06-43F7-87CE-091A6E990C07}"/>
              </a:ext>
            </a:extLst>
          </p:cNvPr>
          <p:cNvSpPr txBox="1"/>
          <p:nvPr/>
        </p:nvSpPr>
        <p:spPr>
          <a:xfrm>
            <a:off x="482177" y="4224306"/>
            <a:ext cx="6428989"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Move to next task with best endurance velocity</a:t>
            </a:r>
          </a:p>
          <a:p>
            <a:pPr marL="285750" indent="-285750">
              <a:buFont typeface="Arial" panose="020B0604020202020204" pitchFamily="34" charset="0"/>
              <a:buChar char="•"/>
            </a:pPr>
            <a:r>
              <a:rPr lang="en-US" dirty="0"/>
              <a:t>Move to next task with best range velocity</a:t>
            </a:r>
          </a:p>
          <a:p>
            <a:pPr marL="285750" indent="-285750">
              <a:buFont typeface="Arial" panose="020B0604020202020204" pitchFamily="34" charset="0"/>
              <a:buChar char="•"/>
            </a:pPr>
            <a:r>
              <a:rPr lang="en-US" dirty="0"/>
              <a:t>Rendezvous with        and return to task with</a:t>
            </a:r>
          </a:p>
          <a:p>
            <a:pPr marL="285750" indent="-285750">
              <a:buFont typeface="Arial" panose="020B0604020202020204" pitchFamily="34" charset="0"/>
              <a:buChar char="•"/>
            </a:pPr>
            <a:r>
              <a:rPr lang="en-US" dirty="0"/>
              <a:t>Rendezvous with        and return to task with</a:t>
            </a:r>
          </a:p>
          <a:p>
            <a:pPr marL="285750" indent="-285750">
              <a:buFont typeface="Arial" panose="020B0604020202020204" pitchFamily="34" charset="0"/>
              <a:buChar char="•"/>
            </a:pPr>
            <a:r>
              <a:rPr lang="en-US" dirty="0"/>
              <a:t>Rendezvous with        and return to task with</a:t>
            </a:r>
          </a:p>
          <a:p>
            <a:pPr marL="285750" indent="-285750">
              <a:buFont typeface="Arial" panose="020B0604020202020204" pitchFamily="34" charset="0"/>
              <a:buChar char="•"/>
            </a:pPr>
            <a:r>
              <a:rPr lang="en-US" dirty="0"/>
              <a:t>Rendezvous with        and return to task with</a:t>
            </a:r>
          </a:p>
        </p:txBody>
      </p:sp>
      <p:sp>
        <p:nvSpPr>
          <p:cNvPr id="3" name="TextBox 2">
            <a:extLst>
              <a:ext uri="{FF2B5EF4-FFF2-40B4-BE49-F238E27FC236}">
                <a16:creationId xmlns:a16="http://schemas.microsoft.com/office/drawing/2014/main" id="{83AC73A8-C76C-4DEA-8A43-28A522C33ECF}"/>
              </a:ext>
            </a:extLst>
          </p:cNvPr>
          <p:cNvSpPr txBox="1"/>
          <p:nvPr/>
        </p:nvSpPr>
        <p:spPr>
          <a:xfrm>
            <a:off x="374336" y="3814603"/>
            <a:ext cx="2891389" cy="369332"/>
          </a:xfrm>
          <a:prstGeom prst="rect">
            <a:avLst/>
          </a:prstGeom>
          <a:noFill/>
        </p:spPr>
        <p:txBody>
          <a:bodyPr wrap="square" rtlCol="0">
            <a:spAutoFit/>
          </a:bodyPr>
          <a:lstStyle/>
          <a:p>
            <a:r>
              <a:rPr lang="en-US" altLang="zh-CN" dirty="0"/>
              <a:t>UAV actions at each node:</a:t>
            </a:r>
            <a:endParaRPr lang="en-US" dirty="0"/>
          </a:p>
        </p:txBody>
      </p:sp>
      <p:pic>
        <p:nvPicPr>
          <p:cNvPr id="7" name="Picture 6">
            <a:extLst>
              <a:ext uri="{FF2B5EF4-FFF2-40B4-BE49-F238E27FC236}">
                <a16:creationId xmlns:a16="http://schemas.microsoft.com/office/drawing/2014/main" id="{63EAD178-65EB-4928-A51E-603F852612F9}"/>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5387494" y="4374666"/>
            <a:ext cx="262491" cy="135771"/>
          </a:xfrm>
          <a:prstGeom prst="rect">
            <a:avLst/>
          </a:prstGeom>
        </p:spPr>
      </p:pic>
      <p:pic>
        <p:nvPicPr>
          <p:cNvPr id="9" name="Picture 8">
            <a:extLst>
              <a:ext uri="{FF2B5EF4-FFF2-40B4-BE49-F238E27FC236}">
                <a16:creationId xmlns:a16="http://schemas.microsoft.com/office/drawing/2014/main" id="{2B9B0C0E-8CCF-4D1A-B5B7-C06A02744209}"/>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911634" y="4657168"/>
            <a:ext cx="265782" cy="135771"/>
          </a:xfrm>
          <a:prstGeom prst="rect">
            <a:avLst/>
          </a:prstGeom>
        </p:spPr>
      </p:pic>
      <p:pic>
        <p:nvPicPr>
          <p:cNvPr id="60" name="Picture 59">
            <a:extLst>
              <a:ext uri="{FF2B5EF4-FFF2-40B4-BE49-F238E27FC236}">
                <a16:creationId xmlns:a16="http://schemas.microsoft.com/office/drawing/2014/main" id="{A946FB58-05A1-4D70-96F5-45381A18439F}"/>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2516063" y="4909664"/>
            <a:ext cx="262491" cy="135771"/>
          </a:xfrm>
          <a:prstGeom prst="rect">
            <a:avLst/>
          </a:prstGeom>
        </p:spPr>
      </p:pic>
      <p:pic>
        <p:nvPicPr>
          <p:cNvPr id="62" name="Picture 61">
            <a:extLst>
              <a:ext uri="{FF2B5EF4-FFF2-40B4-BE49-F238E27FC236}">
                <a16:creationId xmlns:a16="http://schemas.microsoft.com/office/drawing/2014/main" id="{15DDD408-86F3-431C-A337-307D55CFA23F}"/>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43787" y="4910538"/>
            <a:ext cx="262491" cy="135771"/>
          </a:xfrm>
          <a:prstGeom prst="rect">
            <a:avLst/>
          </a:prstGeom>
        </p:spPr>
      </p:pic>
      <p:pic>
        <p:nvPicPr>
          <p:cNvPr id="63" name="Picture 62">
            <a:extLst>
              <a:ext uri="{FF2B5EF4-FFF2-40B4-BE49-F238E27FC236}">
                <a16:creationId xmlns:a16="http://schemas.microsoft.com/office/drawing/2014/main" id="{EB2D25DC-6664-4E20-BAD7-7CB53083C14D}"/>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507808" y="5196993"/>
            <a:ext cx="262491" cy="135771"/>
          </a:xfrm>
          <a:prstGeom prst="rect">
            <a:avLst/>
          </a:prstGeom>
        </p:spPr>
      </p:pic>
      <p:pic>
        <p:nvPicPr>
          <p:cNvPr id="64" name="Picture 63">
            <a:extLst>
              <a:ext uri="{FF2B5EF4-FFF2-40B4-BE49-F238E27FC236}">
                <a16:creationId xmlns:a16="http://schemas.microsoft.com/office/drawing/2014/main" id="{E01E7500-5519-4CFE-8757-8FD707511E5C}"/>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063962" y="5204576"/>
            <a:ext cx="265782" cy="135771"/>
          </a:xfrm>
          <a:prstGeom prst="rect">
            <a:avLst/>
          </a:prstGeom>
        </p:spPr>
      </p:pic>
      <p:pic>
        <p:nvPicPr>
          <p:cNvPr id="65" name="Picture 64">
            <a:extLst>
              <a:ext uri="{FF2B5EF4-FFF2-40B4-BE49-F238E27FC236}">
                <a16:creationId xmlns:a16="http://schemas.microsoft.com/office/drawing/2014/main" id="{625F7D67-FF10-49B0-885D-649303EED7F4}"/>
              </a:ext>
            </a:extLst>
          </p:cNvPr>
          <p:cNvPicPr>
            <a:picLocks noChangeAspect="1"/>
          </p:cNvPicPr>
          <p:nvPr>
            <p:custDataLst>
              <p:tags r:id="rId7"/>
            </p:custDataLst>
          </p:nvPr>
        </p:nvPicPr>
        <p:blipFill>
          <a:blip r:embed="rId14" cstate="print">
            <a:extLst>
              <a:ext uri="{28A0092B-C50C-407E-A947-70E740481C1C}">
                <a14:useLocalDpi xmlns:a14="http://schemas.microsoft.com/office/drawing/2010/main" val="0"/>
              </a:ext>
            </a:extLst>
          </a:blip>
          <a:stretch>
            <a:fillRect/>
          </a:stretch>
        </p:blipFill>
        <p:spPr>
          <a:xfrm>
            <a:off x="2483988" y="5489179"/>
            <a:ext cx="265782" cy="135771"/>
          </a:xfrm>
          <a:prstGeom prst="rect">
            <a:avLst/>
          </a:prstGeom>
        </p:spPr>
      </p:pic>
      <p:pic>
        <p:nvPicPr>
          <p:cNvPr id="71" name="Picture 70">
            <a:extLst>
              <a:ext uri="{FF2B5EF4-FFF2-40B4-BE49-F238E27FC236}">
                <a16:creationId xmlns:a16="http://schemas.microsoft.com/office/drawing/2014/main" id="{0C35437F-3EB2-4AB4-9C87-74251E4FC279}"/>
              </a:ext>
            </a:extLst>
          </p:cNvPr>
          <p:cNvPicPr>
            <a:picLocks noChangeAspect="1"/>
          </p:cNvPicPr>
          <p:nvPr>
            <p:custDataLst>
              <p:tags r:id="rId8"/>
            </p:custDataLst>
          </p:nvPr>
        </p:nvPicPr>
        <p:blipFill>
          <a:blip r:embed="rId14" cstate="print">
            <a:extLst>
              <a:ext uri="{28A0092B-C50C-407E-A947-70E740481C1C}">
                <a14:useLocalDpi xmlns:a14="http://schemas.microsoft.com/office/drawing/2010/main" val="0"/>
              </a:ext>
            </a:extLst>
          </a:blip>
          <a:stretch>
            <a:fillRect/>
          </a:stretch>
        </p:blipFill>
        <p:spPr>
          <a:xfrm>
            <a:off x="2488336" y="5737378"/>
            <a:ext cx="265782" cy="135771"/>
          </a:xfrm>
          <a:prstGeom prst="rect">
            <a:avLst/>
          </a:prstGeom>
        </p:spPr>
      </p:pic>
      <p:pic>
        <p:nvPicPr>
          <p:cNvPr id="73" name="Picture 72">
            <a:extLst>
              <a:ext uri="{FF2B5EF4-FFF2-40B4-BE49-F238E27FC236}">
                <a16:creationId xmlns:a16="http://schemas.microsoft.com/office/drawing/2014/main" id="{C6B34E10-BB6C-4028-B29C-A4A2478CEA4D}"/>
              </a:ext>
            </a:extLst>
          </p:cNvPr>
          <p:cNvPicPr>
            <a:picLocks noChangeAspect="1"/>
          </p:cNvPicPr>
          <p:nvPr>
            <p:custDataLst>
              <p:tags r:id="rId9"/>
            </p:custDataLst>
          </p:nvPr>
        </p:nvPicPr>
        <p:blipFill>
          <a:blip r:embed="rId14" cstate="print">
            <a:extLst>
              <a:ext uri="{28A0092B-C50C-407E-A947-70E740481C1C}">
                <a14:useLocalDpi xmlns:a14="http://schemas.microsoft.com/office/drawing/2010/main" val="0"/>
              </a:ext>
            </a:extLst>
          </a:blip>
          <a:stretch>
            <a:fillRect/>
          </a:stretch>
        </p:blipFill>
        <p:spPr>
          <a:xfrm>
            <a:off x="5063962" y="5478592"/>
            <a:ext cx="265782" cy="135771"/>
          </a:xfrm>
          <a:prstGeom prst="rect">
            <a:avLst/>
          </a:prstGeom>
        </p:spPr>
      </p:pic>
      <p:pic>
        <p:nvPicPr>
          <p:cNvPr id="74" name="Picture 73">
            <a:extLst>
              <a:ext uri="{FF2B5EF4-FFF2-40B4-BE49-F238E27FC236}">
                <a16:creationId xmlns:a16="http://schemas.microsoft.com/office/drawing/2014/main" id="{FD814BF6-AC39-4B06-8D2E-E227B2568DB9}"/>
              </a:ext>
            </a:extLst>
          </p:cNvPr>
          <p:cNvPicPr>
            <a:picLocks noChangeAspect="1"/>
          </p:cNvPicPr>
          <p:nvPr>
            <p:custDataLst>
              <p:tags r:id="rId10"/>
            </p:custDataLst>
          </p:nvPr>
        </p:nvPicPr>
        <p:blipFill>
          <a:blip r:embed="rId13" cstate="print">
            <a:extLst>
              <a:ext uri="{28A0092B-C50C-407E-A947-70E740481C1C}">
                <a14:useLocalDpi xmlns:a14="http://schemas.microsoft.com/office/drawing/2010/main" val="0"/>
              </a:ext>
            </a:extLst>
          </a:blip>
          <a:stretch>
            <a:fillRect/>
          </a:stretch>
        </p:blipFill>
        <p:spPr>
          <a:xfrm>
            <a:off x="5040872" y="5734826"/>
            <a:ext cx="262491" cy="135771"/>
          </a:xfrm>
          <a:prstGeom prst="rect">
            <a:avLst/>
          </a:prstGeom>
        </p:spPr>
      </p:pic>
      <p:sp>
        <p:nvSpPr>
          <p:cNvPr id="77" name="TextBox 76">
            <a:extLst>
              <a:ext uri="{FF2B5EF4-FFF2-40B4-BE49-F238E27FC236}">
                <a16:creationId xmlns:a16="http://schemas.microsoft.com/office/drawing/2014/main" id="{4CA5E1CB-644C-43B2-A3E7-97E349A9B538}"/>
              </a:ext>
            </a:extLst>
          </p:cNvPr>
          <p:cNvSpPr txBox="1"/>
          <p:nvPr/>
        </p:nvSpPr>
        <p:spPr>
          <a:xfrm>
            <a:off x="385162" y="6056293"/>
            <a:ext cx="4056747" cy="369332"/>
          </a:xfrm>
          <a:prstGeom prst="rect">
            <a:avLst/>
          </a:prstGeom>
          <a:noFill/>
        </p:spPr>
        <p:txBody>
          <a:bodyPr wrap="square" rtlCol="0">
            <a:spAutoFit/>
          </a:bodyPr>
          <a:lstStyle/>
          <a:p>
            <a:r>
              <a:rPr lang="en-US" altLang="zh-CN" dirty="0"/>
              <a:t>Stochastic power consumption model</a:t>
            </a:r>
            <a:endParaRPr lang="en-US" dirty="0"/>
          </a:p>
        </p:txBody>
      </p:sp>
    </p:spTree>
    <p:extLst>
      <p:ext uri="{BB962C8B-B14F-4D97-AF65-F5344CB8AC3E}">
        <p14:creationId xmlns:p14="http://schemas.microsoft.com/office/powerpoint/2010/main" val="9948029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9344" y="379562"/>
            <a:ext cx="5848709" cy="369332"/>
          </a:xfrm>
          <a:prstGeom prst="rect">
            <a:avLst/>
          </a:prstGeom>
          <a:noFill/>
        </p:spPr>
        <p:txBody>
          <a:bodyPr wrap="square" rtlCol="0">
            <a:spAutoFit/>
          </a:bodyPr>
          <a:lstStyle/>
          <a:p>
            <a:r>
              <a:rPr lang="en-US" dirty="0"/>
              <a:t>Test case</a:t>
            </a:r>
          </a:p>
        </p:txBody>
      </p:sp>
      <p:pic>
        <p:nvPicPr>
          <p:cNvPr id="6" name="Picture 5">
            <a:extLst>
              <a:ext uri="{FF2B5EF4-FFF2-40B4-BE49-F238E27FC236}">
                <a16:creationId xmlns:a16="http://schemas.microsoft.com/office/drawing/2014/main" id="{BD900279-DA36-428D-BDD4-EEE895341114}"/>
              </a:ext>
            </a:extLst>
          </p:cNvPr>
          <p:cNvPicPr>
            <a:picLocks noChangeAspect="1"/>
          </p:cNvPicPr>
          <p:nvPr/>
        </p:nvPicPr>
        <p:blipFill>
          <a:blip r:embed="rId3"/>
          <a:stretch>
            <a:fillRect/>
          </a:stretch>
        </p:blipFill>
        <p:spPr>
          <a:xfrm>
            <a:off x="2670725" y="1341801"/>
            <a:ext cx="3391966" cy="1525028"/>
          </a:xfrm>
          <a:prstGeom prst="rect">
            <a:avLst/>
          </a:prstGeom>
        </p:spPr>
      </p:pic>
      <p:cxnSp>
        <p:nvCxnSpPr>
          <p:cNvPr id="7" name="Straight Arrow Connector 6">
            <a:extLst>
              <a:ext uri="{FF2B5EF4-FFF2-40B4-BE49-F238E27FC236}">
                <a16:creationId xmlns:a16="http://schemas.microsoft.com/office/drawing/2014/main" id="{F148A2C1-AD34-4FC8-A043-2556A2098443}"/>
              </a:ext>
            </a:extLst>
          </p:cNvPr>
          <p:cNvCxnSpPr/>
          <p:nvPr/>
        </p:nvCxnSpPr>
        <p:spPr>
          <a:xfrm flipV="1">
            <a:off x="5495109" y="2621280"/>
            <a:ext cx="470262" cy="992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9F783D7-073F-40CC-9719-AEA343925390}"/>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334652" y="3680824"/>
            <a:ext cx="320914" cy="182857"/>
          </a:xfrm>
          <a:prstGeom prst="rect">
            <a:avLst/>
          </a:prstGeom>
        </p:spPr>
      </p:pic>
      <p:sp>
        <p:nvSpPr>
          <p:cNvPr id="10" name="TextBox 9">
            <a:extLst>
              <a:ext uri="{FF2B5EF4-FFF2-40B4-BE49-F238E27FC236}">
                <a16:creationId xmlns:a16="http://schemas.microsoft.com/office/drawing/2014/main" id="{2BCF53F1-04A9-410E-8846-E2C175CDE94B}"/>
              </a:ext>
            </a:extLst>
          </p:cNvPr>
          <p:cNvSpPr txBox="1"/>
          <p:nvPr/>
        </p:nvSpPr>
        <p:spPr>
          <a:xfrm>
            <a:off x="2511771" y="3440833"/>
            <a:ext cx="2595155" cy="646331"/>
          </a:xfrm>
          <a:prstGeom prst="rect">
            <a:avLst/>
          </a:prstGeom>
          <a:noFill/>
        </p:spPr>
        <p:txBody>
          <a:bodyPr wrap="square" rtlCol="0">
            <a:spAutoFit/>
          </a:bodyPr>
          <a:lstStyle/>
          <a:p>
            <a:r>
              <a:rPr lang="en-US" dirty="0"/>
              <a:t>Going into collision state incurs D cost</a:t>
            </a:r>
          </a:p>
        </p:txBody>
      </p:sp>
    </p:spTree>
    <p:extLst>
      <p:ext uri="{BB962C8B-B14F-4D97-AF65-F5344CB8AC3E}">
        <p14:creationId xmlns:p14="http://schemas.microsoft.com/office/powerpoint/2010/main" val="34975130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900279-DA36-428D-BDD4-EEE895341114}"/>
              </a:ext>
            </a:extLst>
          </p:cNvPr>
          <p:cNvPicPr>
            <a:picLocks noChangeAspect="1"/>
          </p:cNvPicPr>
          <p:nvPr/>
        </p:nvPicPr>
        <p:blipFill>
          <a:blip r:embed="rId2"/>
          <a:stretch>
            <a:fillRect/>
          </a:stretch>
        </p:blipFill>
        <p:spPr>
          <a:xfrm>
            <a:off x="2573405" y="384269"/>
            <a:ext cx="3391966" cy="1525028"/>
          </a:xfrm>
          <a:prstGeom prst="rect">
            <a:avLst/>
          </a:prstGeom>
        </p:spPr>
      </p:pic>
      <p:sp>
        <p:nvSpPr>
          <p:cNvPr id="2" name="TextBox 1"/>
          <p:cNvSpPr txBox="1"/>
          <p:nvPr/>
        </p:nvSpPr>
        <p:spPr>
          <a:xfrm>
            <a:off x="1052423" y="2432649"/>
            <a:ext cx="5175849"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MCTS-based method doesn’t work well</a:t>
            </a:r>
          </a:p>
          <a:p>
            <a:pPr marL="285750" indent="-285750">
              <a:buFont typeface="Arial" panose="020B0604020202020204" pitchFamily="34" charset="0"/>
              <a:buChar char="•"/>
            </a:pPr>
            <a:r>
              <a:rPr lang="en-US" dirty="0" smtClean="0"/>
              <a:t>LP-based methods</a:t>
            </a:r>
            <a:endParaRPr lang="en-US" dirty="0"/>
          </a:p>
        </p:txBody>
      </p:sp>
      <p:pic>
        <p:nvPicPr>
          <p:cNvPr id="3" name="Picture 2"/>
          <p:cNvPicPr>
            <a:picLocks noChangeAspect="1"/>
          </p:cNvPicPr>
          <p:nvPr/>
        </p:nvPicPr>
        <p:blipFill>
          <a:blip r:embed="rId3"/>
          <a:stretch>
            <a:fillRect/>
          </a:stretch>
        </p:blipFill>
        <p:spPr>
          <a:xfrm>
            <a:off x="2829379" y="3269411"/>
            <a:ext cx="4747130" cy="2623868"/>
          </a:xfrm>
          <a:prstGeom prst="rect">
            <a:avLst/>
          </a:prstGeom>
        </p:spPr>
      </p:pic>
    </p:spTree>
    <p:extLst>
      <p:ext uri="{BB962C8B-B14F-4D97-AF65-F5344CB8AC3E}">
        <p14:creationId xmlns:p14="http://schemas.microsoft.com/office/powerpoint/2010/main" val="37608587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A19C90-6F79-419A-A693-B7959168BF19}"/>
              </a:ext>
            </a:extLst>
          </p:cNvPr>
          <p:cNvSpPr txBox="1"/>
          <p:nvPr/>
        </p:nvSpPr>
        <p:spPr>
          <a:xfrm>
            <a:off x="795931" y="457446"/>
            <a:ext cx="6984274" cy="369332"/>
          </a:xfrm>
          <a:prstGeom prst="rect">
            <a:avLst/>
          </a:prstGeom>
          <a:noFill/>
        </p:spPr>
        <p:txBody>
          <a:bodyPr wrap="square" rtlCol="0">
            <a:spAutoFit/>
          </a:bodyPr>
          <a:lstStyle/>
          <a:p>
            <a:r>
              <a:rPr lang="en-US" altLang="zh-CN" dirty="0" smtClean="0"/>
              <a:t>LP test</a:t>
            </a:r>
            <a:endParaRPr lang="en-US" dirty="0"/>
          </a:p>
        </p:txBody>
      </p:sp>
      <p:pic>
        <p:nvPicPr>
          <p:cNvPr id="2" name="Picture 1"/>
          <p:cNvPicPr>
            <a:picLocks noChangeAspect="1"/>
          </p:cNvPicPr>
          <p:nvPr/>
        </p:nvPicPr>
        <p:blipFill>
          <a:blip r:embed="rId2"/>
          <a:stretch>
            <a:fillRect/>
          </a:stretch>
        </p:blipFill>
        <p:spPr>
          <a:xfrm>
            <a:off x="2439119" y="1193321"/>
            <a:ext cx="3886200" cy="2590800"/>
          </a:xfrm>
          <a:prstGeom prst="rect">
            <a:avLst/>
          </a:prstGeom>
        </p:spPr>
      </p:pic>
      <p:sp>
        <p:nvSpPr>
          <p:cNvPr id="3" name="TextBox 2"/>
          <p:cNvSpPr txBox="1"/>
          <p:nvPr/>
        </p:nvSpPr>
        <p:spPr>
          <a:xfrm>
            <a:off x="1250830" y="4028536"/>
            <a:ext cx="4856672"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Efficient for small problems</a:t>
            </a:r>
            <a:endParaRPr lang="en-US" dirty="0"/>
          </a:p>
        </p:txBody>
      </p:sp>
    </p:spTree>
    <p:extLst>
      <p:ext uri="{BB962C8B-B14F-4D97-AF65-F5344CB8AC3E}">
        <p14:creationId xmlns:p14="http://schemas.microsoft.com/office/powerpoint/2010/main" val="33698184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708" y="118918"/>
            <a:ext cx="5848709" cy="646331"/>
          </a:xfrm>
          <a:prstGeom prst="rect">
            <a:avLst/>
          </a:prstGeom>
          <a:noFill/>
        </p:spPr>
        <p:txBody>
          <a:bodyPr wrap="square" rtlCol="0">
            <a:spAutoFit/>
          </a:bodyPr>
          <a:lstStyle/>
          <a:p>
            <a:r>
              <a:rPr lang="en-US" dirty="0"/>
              <a:t>Rendezvous </a:t>
            </a:r>
            <a:r>
              <a:rPr lang="en-US" altLang="zh-CN" dirty="0"/>
              <a:t>example</a:t>
            </a:r>
          </a:p>
          <a:p>
            <a:r>
              <a:rPr lang="en-US" dirty="0"/>
              <a:t>   (Top-down view)</a:t>
            </a:r>
          </a:p>
        </p:txBody>
      </p:sp>
      <p:cxnSp>
        <p:nvCxnSpPr>
          <p:cNvPr id="13" name="Straight Connector 12"/>
          <p:cNvCxnSpPr/>
          <p:nvPr/>
        </p:nvCxnSpPr>
        <p:spPr>
          <a:xfrm>
            <a:off x="3808052" y="2041875"/>
            <a:ext cx="44845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23" idx="0"/>
          </p:cNvCxnSpPr>
          <p:nvPr/>
        </p:nvCxnSpPr>
        <p:spPr>
          <a:xfrm>
            <a:off x="3393984" y="226015"/>
            <a:ext cx="414068" cy="35929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3348815" y="19150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769233" y="381891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256506" y="19150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734433" y="381460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167013" y="18719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24" idx="4"/>
            <a:endCxn id="23" idx="7"/>
          </p:cNvCxnSpPr>
          <p:nvPr/>
        </p:nvCxnSpPr>
        <p:spPr>
          <a:xfrm flipH="1">
            <a:off x="3835501" y="269147"/>
            <a:ext cx="459824" cy="3561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4" idx="5"/>
            <a:endCxn id="26" idx="0"/>
          </p:cNvCxnSpPr>
          <p:nvPr/>
        </p:nvCxnSpPr>
        <p:spPr>
          <a:xfrm>
            <a:off x="4322774" y="257777"/>
            <a:ext cx="450478" cy="3556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9" idx="4"/>
            <a:endCxn id="26" idx="6"/>
          </p:cNvCxnSpPr>
          <p:nvPr/>
        </p:nvCxnSpPr>
        <p:spPr>
          <a:xfrm flipH="1">
            <a:off x="4812071" y="264834"/>
            <a:ext cx="393761" cy="3588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3825304" y="2044152"/>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795907" y="1837799"/>
            <a:ext cx="787400" cy="369332"/>
          </a:xfrm>
          <a:prstGeom prst="rect">
            <a:avLst/>
          </a:prstGeom>
          <a:noFill/>
        </p:spPr>
        <p:txBody>
          <a:bodyPr wrap="square" rtlCol="0">
            <a:spAutoFit/>
          </a:bodyPr>
          <a:lstStyle/>
          <a:p>
            <a:r>
              <a:rPr lang="en-US" altLang="zh-CN" dirty="0">
                <a:solidFill>
                  <a:srgbClr val="FF0000"/>
                </a:solidFill>
              </a:rPr>
              <a:t>UGV</a:t>
            </a:r>
            <a:endParaRPr lang="en-US" dirty="0">
              <a:solidFill>
                <a:srgbClr val="FF0000"/>
              </a:solidFill>
            </a:endParaRPr>
          </a:p>
        </p:txBody>
      </p:sp>
      <p:cxnSp>
        <p:nvCxnSpPr>
          <p:cNvPr id="72" name="Straight Arrow Connector 71"/>
          <p:cNvCxnSpPr/>
          <p:nvPr/>
        </p:nvCxnSpPr>
        <p:spPr>
          <a:xfrm>
            <a:off x="3490352" y="1070145"/>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3663659" y="2578462"/>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3957990" y="2521935"/>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4102786" y="1391657"/>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4467667" y="1385329"/>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4637485" y="2767141"/>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4911634" y="2655287"/>
            <a:ext cx="31412" cy="345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5032065" y="1420171"/>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2647309" y="145399"/>
            <a:ext cx="937353" cy="369332"/>
          </a:xfrm>
          <a:prstGeom prst="rect">
            <a:avLst/>
          </a:prstGeom>
          <a:noFill/>
        </p:spPr>
        <p:txBody>
          <a:bodyPr wrap="square" rtlCol="0">
            <a:spAutoFit/>
          </a:bodyPr>
          <a:lstStyle/>
          <a:p>
            <a:r>
              <a:rPr lang="en-US" altLang="zh-CN" dirty="0"/>
              <a:t>UAV</a:t>
            </a:r>
            <a:endParaRPr lang="en-US" dirty="0"/>
          </a:p>
        </p:txBody>
      </p:sp>
      <p:sp>
        <p:nvSpPr>
          <p:cNvPr id="87" name="Oval 86"/>
          <p:cNvSpPr/>
          <p:nvPr/>
        </p:nvSpPr>
        <p:spPr>
          <a:xfrm>
            <a:off x="3506865" y="151163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3624749" y="2474842"/>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3923799" y="2825648"/>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4079905" y="1660425"/>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4431082" y="130624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4566159" y="2500178"/>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3867792" y="325032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696672" y="3172691"/>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3452423" y="95777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4150619" y="1070145"/>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4364271" y="847944"/>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654285" y="321151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25709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86451"/>
            <a:ext cx="5558717" cy="369332"/>
          </a:xfrm>
          <a:prstGeom prst="rect">
            <a:avLst/>
          </a:prstGeom>
          <a:noFill/>
        </p:spPr>
        <p:txBody>
          <a:bodyPr wrap="square" rtlCol="0">
            <a:spAutoFit/>
          </a:bodyPr>
          <a:lstStyle/>
          <a:p>
            <a:r>
              <a:rPr lang="en-US" dirty="0"/>
              <a:t>Problems with previous formulation: non-Markovian</a:t>
            </a:r>
          </a:p>
        </p:txBody>
      </p:sp>
      <p:pic>
        <p:nvPicPr>
          <p:cNvPr id="3" name="Picture 2">
            <a:extLst>
              <a:ext uri="{FF2B5EF4-FFF2-40B4-BE49-F238E27FC236}">
                <a16:creationId xmlns:a16="http://schemas.microsoft.com/office/drawing/2014/main" id="{BEDF44AA-D831-4327-B927-9B4F0E65643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27187" y="2521809"/>
            <a:ext cx="1323886" cy="251429"/>
          </a:xfrm>
          <a:prstGeom prst="rect">
            <a:avLst/>
          </a:prstGeom>
        </p:spPr>
      </p:pic>
      <p:pic>
        <p:nvPicPr>
          <p:cNvPr id="7" name="Picture 6">
            <a:extLst>
              <a:ext uri="{FF2B5EF4-FFF2-40B4-BE49-F238E27FC236}">
                <a16:creationId xmlns:a16="http://schemas.microsoft.com/office/drawing/2014/main" id="{5A750F6E-7BAD-4E09-94BD-CB8E453C8B4B}"/>
              </a:ext>
            </a:extLst>
          </p:cNvPr>
          <p:cNvPicPr>
            <a:picLocks noChangeAspect="1"/>
          </p:cNvPicPr>
          <p:nvPr/>
        </p:nvPicPr>
        <p:blipFill>
          <a:blip r:embed="rId5"/>
          <a:stretch>
            <a:fillRect/>
          </a:stretch>
        </p:blipFill>
        <p:spPr>
          <a:xfrm>
            <a:off x="3125051" y="740644"/>
            <a:ext cx="3391966" cy="1525028"/>
          </a:xfrm>
          <a:prstGeom prst="rect">
            <a:avLst/>
          </a:prstGeom>
        </p:spPr>
      </p:pic>
      <p:sp>
        <p:nvSpPr>
          <p:cNvPr id="9" name="Rectangle 8">
            <a:extLst>
              <a:ext uri="{FF2B5EF4-FFF2-40B4-BE49-F238E27FC236}">
                <a16:creationId xmlns:a16="http://schemas.microsoft.com/office/drawing/2014/main" id="{BB19BDBA-F588-415B-BB48-E965EBDCDA31}"/>
              </a:ext>
            </a:extLst>
          </p:cNvPr>
          <p:cNvSpPr/>
          <p:nvPr/>
        </p:nvSpPr>
        <p:spPr>
          <a:xfrm>
            <a:off x="82837" y="3093489"/>
            <a:ext cx="5073376" cy="3631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4F9CA056-6829-49E6-B98C-02C06781C445}"/>
              </a:ext>
            </a:extLst>
          </p:cNvPr>
          <p:cNvCxnSpPr>
            <a:cxnSpLocks/>
            <a:endCxn id="9" idx="3"/>
          </p:cNvCxnSpPr>
          <p:nvPr/>
        </p:nvCxnSpPr>
        <p:spPr>
          <a:xfrm flipV="1">
            <a:off x="426636" y="4909349"/>
            <a:ext cx="4729577" cy="108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F9BE420-0BDB-4739-8DDC-2F1E9E46EFAE}"/>
              </a:ext>
            </a:extLst>
          </p:cNvPr>
          <p:cNvCxnSpPr>
            <a:endCxn id="15" idx="0"/>
          </p:cNvCxnSpPr>
          <p:nvPr/>
        </p:nvCxnSpPr>
        <p:spPr>
          <a:xfrm>
            <a:off x="432986" y="3093489"/>
            <a:ext cx="414068" cy="3592901"/>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BF693E6-BBF5-48BE-A0FB-7ECBA6159C46}"/>
              </a:ext>
            </a:extLst>
          </p:cNvPr>
          <p:cNvSpPr/>
          <p:nvPr/>
        </p:nvSpPr>
        <p:spPr>
          <a:xfrm>
            <a:off x="387817" y="305898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02EDF26-D5AD-471D-98C2-16C9A46903CB}"/>
              </a:ext>
            </a:extLst>
          </p:cNvPr>
          <p:cNvSpPr/>
          <p:nvPr/>
        </p:nvSpPr>
        <p:spPr>
          <a:xfrm>
            <a:off x="808235" y="668639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E103C73-3BC8-4189-AA73-CE134F4A99F2}"/>
              </a:ext>
            </a:extLst>
          </p:cNvPr>
          <p:cNvSpPr/>
          <p:nvPr/>
        </p:nvSpPr>
        <p:spPr>
          <a:xfrm>
            <a:off x="1295508" y="305898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A3CAEF1-DD70-4032-B727-D9C2657D03C4}"/>
              </a:ext>
            </a:extLst>
          </p:cNvPr>
          <p:cNvSpPr/>
          <p:nvPr/>
        </p:nvSpPr>
        <p:spPr>
          <a:xfrm>
            <a:off x="1773435" y="6682077"/>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11667A2-40DB-48CD-9FF6-1E0812693675}"/>
              </a:ext>
            </a:extLst>
          </p:cNvPr>
          <p:cNvSpPr/>
          <p:nvPr/>
        </p:nvSpPr>
        <p:spPr>
          <a:xfrm>
            <a:off x="2660997" y="6682077"/>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6A88420-F888-45AC-B5AD-D044F9627360}"/>
              </a:ext>
            </a:extLst>
          </p:cNvPr>
          <p:cNvSpPr/>
          <p:nvPr/>
        </p:nvSpPr>
        <p:spPr>
          <a:xfrm>
            <a:off x="3548559" y="6690224"/>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D7CD2A7-1D52-4339-8901-309490201124}"/>
              </a:ext>
            </a:extLst>
          </p:cNvPr>
          <p:cNvSpPr/>
          <p:nvPr/>
        </p:nvSpPr>
        <p:spPr>
          <a:xfrm>
            <a:off x="2206015" y="305467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467624D-C743-4CA6-B1BA-B5B127C1EBCD}"/>
              </a:ext>
            </a:extLst>
          </p:cNvPr>
          <p:cNvSpPr/>
          <p:nvPr/>
        </p:nvSpPr>
        <p:spPr>
          <a:xfrm>
            <a:off x="3133384" y="3061152"/>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27AE879-EDF8-4ABD-BAE0-3FDB9535D0BF}"/>
              </a:ext>
            </a:extLst>
          </p:cNvPr>
          <p:cNvSpPr/>
          <p:nvPr/>
        </p:nvSpPr>
        <p:spPr>
          <a:xfrm>
            <a:off x="4060753" y="305083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86C6D8D-0F1A-43FF-A5E6-EA0F8DD043F8}"/>
              </a:ext>
            </a:extLst>
          </p:cNvPr>
          <p:cNvSpPr/>
          <p:nvPr/>
        </p:nvSpPr>
        <p:spPr>
          <a:xfrm>
            <a:off x="4983629" y="305517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06B8B71-EE4D-4007-9CD0-1825C4932BEC}"/>
              </a:ext>
            </a:extLst>
          </p:cNvPr>
          <p:cNvCxnSpPr>
            <a:stCxn id="16" idx="4"/>
            <a:endCxn id="15" idx="7"/>
          </p:cNvCxnSpPr>
          <p:nvPr/>
        </p:nvCxnSpPr>
        <p:spPr>
          <a:xfrm flipH="1">
            <a:off x="874503" y="3136621"/>
            <a:ext cx="459824" cy="3561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0730D98-7F69-449C-AA26-9EF278E2A980}"/>
              </a:ext>
            </a:extLst>
          </p:cNvPr>
          <p:cNvCxnSpPr>
            <a:stCxn id="16" idx="5"/>
            <a:endCxn id="17" idx="0"/>
          </p:cNvCxnSpPr>
          <p:nvPr/>
        </p:nvCxnSpPr>
        <p:spPr>
          <a:xfrm>
            <a:off x="1361776" y="3125251"/>
            <a:ext cx="450478" cy="3556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56012C7-D2DA-4E2F-A085-A4CC71665898}"/>
              </a:ext>
            </a:extLst>
          </p:cNvPr>
          <p:cNvCxnSpPr>
            <a:stCxn id="20" idx="4"/>
            <a:endCxn id="17" idx="6"/>
          </p:cNvCxnSpPr>
          <p:nvPr/>
        </p:nvCxnSpPr>
        <p:spPr>
          <a:xfrm flipH="1">
            <a:off x="1851073" y="3132308"/>
            <a:ext cx="393761" cy="3588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09D2AC2-BBD6-4A25-8529-7E467C1B59A7}"/>
              </a:ext>
            </a:extLst>
          </p:cNvPr>
          <p:cNvCxnSpPr>
            <a:stCxn id="20" idx="4"/>
            <a:endCxn id="18" idx="0"/>
          </p:cNvCxnSpPr>
          <p:nvPr/>
        </p:nvCxnSpPr>
        <p:spPr>
          <a:xfrm>
            <a:off x="2244834" y="3132308"/>
            <a:ext cx="454982" cy="3549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6351ABC-A1CB-420A-B82F-AA98684D4EFC}"/>
              </a:ext>
            </a:extLst>
          </p:cNvPr>
          <p:cNvCxnSpPr>
            <a:stCxn id="21" idx="4"/>
            <a:endCxn id="18" idx="0"/>
          </p:cNvCxnSpPr>
          <p:nvPr/>
        </p:nvCxnSpPr>
        <p:spPr>
          <a:xfrm flipH="1">
            <a:off x="2699816" y="3138790"/>
            <a:ext cx="472387" cy="3543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F2489F-F1DF-4457-8F79-EDDE47861B23}"/>
              </a:ext>
            </a:extLst>
          </p:cNvPr>
          <p:cNvCxnSpPr>
            <a:stCxn id="21" idx="4"/>
            <a:endCxn id="19" idx="0"/>
          </p:cNvCxnSpPr>
          <p:nvPr/>
        </p:nvCxnSpPr>
        <p:spPr>
          <a:xfrm>
            <a:off x="3172203" y="3138790"/>
            <a:ext cx="415175" cy="355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D697B79-D8BC-41DF-8E6F-5C13C2CF63E9}"/>
              </a:ext>
            </a:extLst>
          </p:cNvPr>
          <p:cNvCxnSpPr>
            <a:stCxn id="22" idx="4"/>
            <a:endCxn id="19" idx="7"/>
          </p:cNvCxnSpPr>
          <p:nvPr/>
        </p:nvCxnSpPr>
        <p:spPr>
          <a:xfrm flipH="1">
            <a:off x="3614827" y="3128474"/>
            <a:ext cx="484745" cy="3573120"/>
          </a:xfrm>
          <a:prstGeom prst="line">
            <a:avLst/>
          </a:prstGeom>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C8E74C8-916B-43B0-B108-0CFDADFFF677}"/>
              </a:ext>
            </a:extLst>
          </p:cNvPr>
          <p:cNvSpPr/>
          <p:nvPr/>
        </p:nvSpPr>
        <p:spPr>
          <a:xfrm>
            <a:off x="4513759" y="6682077"/>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53C4620E-B56D-44FF-B19B-2C6B6B9D1CFC}"/>
              </a:ext>
            </a:extLst>
          </p:cNvPr>
          <p:cNvCxnSpPr>
            <a:stCxn id="22" idx="4"/>
            <a:endCxn id="31" idx="0"/>
          </p:cNvCxnSpPr>
          <p:nvPr/>
        </p:nvCxnSpPr>
        <p:spPr>
          <a:xfrm>
            <a:off x="4099572" y="3128474"/>
            <a:ext cx="453006" cy="35536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7C6AFA9-0A63-4935-A13B-2161FD299E63}"/>
              </a:ext>
            </a:extLst>
          </p:cNvPr>
          <p:cNvCxnSpPr>
            <a:stCxn id="23" idx="4"/>
            <a:endCxn id="31" idx="0"/>
          </p:cNvCxnSpPr>
          <p:nvPr/>
        </p:nvCxnSpPr>
        <p:spPr>
          <a:xfrm flipH="1">
            <a:off x="4552578" y="3132817"/>
            <a:ext cx="469870" cy="35492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D80CC5A-ECC5-481D-9A7D-B73FE666DE1C}"/>
              </a:ext>
            </a:extLst>
          </p:cNvPr>
          <p:cNvCxnSpPr/>
          <p:nvPr/>
        </p:nvCxnSpPr>
        <p:spPr>
          <a:xfrm>
            <a:off x="847054" y="4911626"/>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3A52A7-6AC3-43CF-AF06-8C44E5313E60}"/>
              </a:ext>
            </a:extLst>
          </p:cNvPr>
          <p:cNvCxnSpPr/>
          <p:nvPr/>
        </p:nvCxnSpPr>
        <p:spPr>
          <a:xfrm>
            <a:off x="1767984" y="4909349"/>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B8D8015-DD75-44BA-83B9-715E457DEE06}"/>
              </a:ext>
            </a:extLst>
          </p:cNvPr>
          <p:cNvCxnSpPr/>
          <p:nvPr/>
        </p:nvCxnSpPr>
        <p:spPr>
          <a:xfrm>
            <a:off x="2655546" y="4911889"/>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A042A92-99E0-43FB-BCF7-A44DE5C0E9EC}"/>
              </a:ext>
            </a:extLst>
          </p:cNvPr>
          <p:cNvCxnSpPr/>
          <p:nvPr/>
        </p:nvCxnSpPr>
        <p:spPr>
          <a:xfrm>
            <a:off x="3510112" y="4912841"/>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CDB6BF8-7230-4696-A9C7-BE7FCBCFBEFC}"/>
              </a:ext>
            </a:extLst>
          </p:cNvPr>
          <p:cNvCxnSpPr/>
          <p:nvPr/>
        </p:nvCxnSpPr>
        <p:spPr>
          <a:xfrm>
            <a:off x="529354" y="3937619"/>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BCAFCFE-B395-4737-BA99-E5D45D8F0970}"/>
              </a:ext>
            </a:extLst>
          </p:cNvPr>
          <p:cNvCxnSpPr/>
          <p:nvPr/>
        </p:nvCxnSpPr>
        <p:spPr>
          <a:xfrm>
            <a:off x="702661" y="5445936"/>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BB8FF7-8A49-492F-8E85-2F665EDB927D}"/>
              </a:ext>
            </a:extLst>
          </p:cNvPr>
          <p:cNvCxnSpPr/>
          <p:nvPr/>
        </p:nvCxnSpPr>
        <p:spPr>
          <a:xfrm flipV="1">
            <a:off x="996992" y="5389409"/>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D5AA8EC-7044-4551-8257-99B245FC15A2}"/>
              </a:ext>
            </a:extLst>
          </p:cNvPr>
          <p:cNvCxnSpPr/>
          <p:nvPr/>
        </p:nvCxnSpPr>
        <p:spPr>
          <a:xfrm flipV="1">
            <a:off x="1141788" y="4259131"/>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AAAD959-CF5C-424E-A9F0-2731ED776713}"/>
              </a:ext>
            </a:extLst>
          </p:cNvPr>
          <p:cNvCxnSpPr/>
          <p:nvPr/>
        </p:nvCxnSpPr>
        <p:spPr>
          <a:xfrm>
            <a:off x="1506669" y="4252803"/>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83D684A-34AD-4295-B19F-0302CF78FD22}"/>
              </a:ext>
            </a:extLst>
          </p:cNvPr>
          <p:cNvCxnSpPr/>
          <p:nvPr/>
        </p:nvCxnSpPr>
        <p:spPr>
          <a:xfrm>
            <a:off x="1676487" y="5634615"/>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8E9463-6E51-4D4A-90DC-AE15EFDCA39F}"/>
              </a:ext>
            </a:extLst>
          </p:cNvPr>
          <p:cNvCxnSpPr/>
          <p:nvPr/>
        </p:nvCxnSpPr>
        <p:spPr>
          <a:xfrm flipV="1">
            <a:off x="1950636" y="5522761"/>
            <a:ext cx="31412" cy="345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5BB22F7-C213-46E7-9C5F-C72C6C5B92D2}"/>
              </a:ext>
            </a:extLst>
          </p:cNvPr>
          <p:cNvCxnSpPr/>
          <p:nvPr/>
        </p:nvCxnSpPr>
        <p:spPr>
          <a:xfrm flipV="1">
            <a:off x="2071067" y="4287645"/>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B6F2FF82-46BB-43BC-8A44-86F011EF90B3}"/>
              </a:ext>
            </a:extLst>
          </p:cNvPr>
          <p:cNvSpPr/>
          <p:nvPr/>
        </p:nvSpPr>
        <p:spPr>
          <a:xfrm>
            <a:off x="545867" y="437911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FAF0A7E-68B2-43D2-9DAD-5B57EA040526}"/>
              </a:ext>
            </a:extLst>
          </p:cNvPr>
          <p:cNvSpPr/>
          <p:nvPr/>
        </p:nvSpPr>
        <p:spPr>
          <a:xfrm>
            <a:off x="663751" y="534231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D4B9F07-2410-4D37-8BEF-74F8AABAAACA}"/>
              </a:ext>
            </a:extLst>
          </p:cNvPr>
          <p:cNvSpPr/>
          <p:nvPr/>
        </p:nvSpPr>
        <p:spPr>
          <a:xfrm>
            <a:off x="962801" y="5693122"/>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0B40849-9BB7-43D9-BE79-0052650045A7}"/>
              </a:ext>
            </a:extLst>
          </p:cNvPr>
          <p:cNvSpPr/>
          <p:nvPr/>
        </p:nvSpPr>
        <p:spPr>
          <a:xfrm>
            <a:off x="1118907" y="452789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80BEEA8-8D8D-483A-9F31-EFE4B964A979}"/>
              </a:ext>
            </a:extLst>
          </p:cNvPr>
          <p:cNvSpPr/>
          <p:nvPr/>
        </p:nvSpPr>
        <p:spPr>
          <a:xfrm>
            <a:off x="1470084" y="417372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EB9C31A6-0258-4765-B903-645B4C9B826C}"/>
              </a:ext>
            </a:extLst>
          </p:cNvPr>
          <p:cNvSpPr/>
          <p:nvPr/>
        </p:nvSpPr>
        <p:spPr>
          <a:xfrm>
            <a:off x="1605161" y="5367652"/>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1682D71E-1FC4-48B9-A8CE-8642FCDBE8D5}"/>
              </a:ext>
            </a:extLst>
          </p:cNvPr>
          <p:cNvSpPr/>
          <p:nvPr/>
        </p:nvSpPr>
        <p:spPr>
          <a:xfrm>
            <a:off x="906794" y="611780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6D9BD0C-96BD-4360-8419-6CF51786ECBB}"/>
              </a:ext>
            </a:extLst>
          </p:cNvPr>
          <p:cNvSpPr/>
          <p:nvPr/>
        </p:nvSpPr>
        <p:spPr>
          <a:xfrm>
            <a:off x="735674" y="6040165"/>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16F9844-1FEE-465B-9AA0-2327023391D5}"/>
              </a:ext>
            </a:extLst>
          </p:cNvPr>
          <p:cNvSpPr/>
          <p:nvPr/>
        </p:nvSpPr>
        <p:spPr>
          <a:xfrm>
            <a:off x="491425" y="3825244"/>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7FFB72F-B0E2-4F71-BE37-7D23B64ABA07}"/>
              </a:ext>
            </a:extLst>
          </p:cNvPr>
          <p:cNvSpPr/>
          <p:nvPr/>
        </p:nvSpPr>
        <p:spPr>
          <a:xfrm>
            <a:off x="1189621" y="393761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42A7B9AF-27E8-4902-909F-2099B7A6104F}"/>
              </a:ext>
            </a:extLst>
          </p:cNvPr>
          <p:cNvSpPr/>
          <p:nvPr/>
        </p:nvSpPr>
        <p:spPr>
          <a:xfrm>
            <a:off x="1403273" y="3715418"/>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6FE428E-F1B8-403B-9B41-53B095FCEEA3}"/>
              </a:ext>
            </a:extLst>
          </p:cNvPr>
          <p:cNvSpPr/>
          <p:nvPr/>
        </p:nvSpPr>
        <p:spPr>
          <a:xfrm>
            <a:off x="1693287" y="6078984"/>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C40247-CCA6-401C-AE05-68CAE940988E}"/>
              </a:ext>
            </a:extLst>
          </p:cNvPr>
          <p:cNvSpPr txBox="1"/>
          <p:nvPr/>
        </p:nvSpPr>
        <p:spPr>
          <a:xfrm>
            <a:off x="2118953" y="2429440"/>
            <a:ext cx="5477774" cy="369332"/>
          </a:xfrm>
          <a:prstGeom prst="rect">
            <a:avLst/>
          </a:prstGeom>
          <a:noFill/>
        </p:spPr>
        <p:txBody>
          <a:bodyPr wrap="square" rtlCol="0">
            <a:spAutoFit/>
          </a:bodyPr>
          <a:lstStyle/>
          <a:p>
            <a:r>
              <a:rPr lang="en-US" dirty="0"/>
              <a:t>Cannot decide transition with this state alone</a:t>
            </a:r>
          </a:p>
        </p:txBody>
      </p:sp>
      <p:cxnSp>
        <p:nvCxnSpPr>
          <p:cNvPr id="6" name="Straight Connector 5">
            <a:extLst>
              <a:ext uri="{FF2B5EF4-FFF2-40B4-BE49-F238E27FC236}">
                <a16:creationId xmlns:a16="http://schemas.microsoft.com/office/drawing/2014/main" id="{CD13E5CC-22B3-4C95-86EB-9600677B0ABB}"/>
              </a:ext>
            </a:extLst>
          </p:cNvPr>
          <p:cNvCxnSpPr/>
          <p:nvPr/>
        </p:nvCxnSpPr>
        <p:spPr>
          <a:xfrm>
            <a:off x="1267259" y="4917190"/>
            <a:ext cx="67068" cy="8256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6B53866-56C4-41D3-B366-67A0CD9EC956}"/>
              </a:ext>
            </a:extLst>
          </p:cNvPr>
          <p:cNvCxnSpPr/>
          <p:nvPr/>
        </p:nvCxnSpPr>
        <p:spPr>
          <a:xfrm>
            <a:off x="1672236" y="4102648"/>
            <a:ext cx="67068" cy="8256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Isosceles Triangle 58">
            <a:extLst>
              <a:ext uri="{FF2B5EF4-FFF2-40B4-BE49-F238E27FC236}">
                <a16:creationId xmlns:a16="http://schemas.microsoft.com/office/drawing/2014/main" id="{667EEB0A-A747-460B-82DB-6972C4ADB672}"/>
              </a:ext>
            </a:extLst>
          </p:cNvPr>
          <p:cNvSpPr/>
          <p:nvPr/>
        </p:nvSpPr>
        <p:spPr>
          <a:xfrm>
            <a:off x="1284029" y="5631769"/>
            <a:ext cx="166178" cy="1644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57BBCFEB-FF5D-4774-A5AA-8E63898FE389}"/>
              </a:ext>
            </a:extLst>
          </p:cNvPr>
          <p:cNvSpPr txBox="1"/>
          <p:nvPr/>
        </p:nvSpPr>
        <p:spPr>
          <a:xfrm>
            <a:off x="5222481" y="3608390"/>
            <a:ext cx="45111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Rendezvous will change UGV’s path</a:t>
            </a:r>
          </a:p>
        </p:txBody>
      </p:sp>
      <p:sp>
        <p:nvSpPr>
          <p:cNvPr id="62" name="TextBox 61">
            <a:extLst>
              <a:ext uri="{FF2B5EF4-FFF2-40B4-BE49-F238E27FC236}">
                <a16:creationId xmlns:a16="http://schemas.microsoft.com/office/drawing/2014/main" id="{006E10A6-491A-4463-8AFD-F2263F4CCF64}"/>
              </a:ext>
            </a:extLst>
          </p:cNvPr>
          <p:cNvSpPr txBox="1"/>
          <p:nvPr/>
        </p:nvSpPr>
        <p:spPr>
          <a:xfrm>
            <a:off x="5280727" y="4245968"/>
            <a:ext cx="4511117" cy="646331"/>
          </a:xfrm>
          <a:prstGeom prst="rect">
            <a:avLst/>
          </a:prstGeom>
          <a:noFill/>
        </p:spPr>
        <p:txBody>
          <a:bodyPr wrap="square" rtlCol="0">
            <a:spAutoFit/>
          </a:bodyPr>
          <a:lstStyle/>
          <a:p>
            <a:pPr marL="285750" indent="-285750">
              <a:buFont typeface="Arial" panose="020B0604020202020204" pitchFamily="34" charset="0"/>
              <a:buChar char="•"/>
            </a:pPr>
            <a:r>
              <a:rPr lang="en-US" dirty="0"/>
              <a:t>After rendezvous, the transition may </a:t>
            </a:r>
          </a:p>
          <a:p>
            <a:r>
              <a:rPr lang="en-US"/>
              <a:t>be  non-decidable  </a:t>
            </a:r>
            <a:endParaRPr lang="en-US" dirty="0"/>
          </a:p>
        </p:txBody>
      </p:sp>
    </p:spTree>
    <p:extLst>
      <p:ext uri="{BB962C8B-B14F-4D97-AF65-F5344CB8AC3E}">
        <p14:creationId xmlns:p14="http://schemas.microsoft.com/office/powerpoint/2010/main" val="2188542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66" y="365004"/>
            <a:ext cx="7886700" cy="478935"/>
          </a:xfrm>
        </p:spPr>
        <p:txBody>
          <a:bodyPr>
            <a:normAutofit fontScale="90000"/>
          </a:bodyPr>
          <a:lstStyle/>
          <a:p>
            <a:r>
              <a:rPr lang="en-US" dirty="0"/>
              <a:t>Problem</a:t>
            </a:r>
          </a:p>
        </p:txBody>
      </p:sp>
      <p:sp>
        <p:nvSpPr>
          <p:cNvPr id="5" name="TextBox 4"/>
          <p:cNvSpPr txBox="1"/>
          <p:nvPr/>
        </p:nvSpPr>
        <p:spPr>
          <a:xfrm>
            <a:off x="532638" y="1084006"/>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Reward-collecting type tasks: non-Markovian reward</a:t>
            </a:r>
          </a:p>
        </p:txBody>
      </p:sp>
      <p:pic>
        <p:nvPicPr>
          <p:cNvPr id="3" name="Picture 2"/>
          <p:cNvPicPr>
            <a:picLocks noChangeAspect="1"/>
          </p:cNvPicPr>
          <p:nvPr/>
        </p:nvPicPr>
        <p:blipFill>
          <a:blip r:embed="rId2"/>
          <a:stretch>
            <a:fillRect/>
          </a:stretch>
        </p:blipFill>
        <p:spPr>
          <a:xfrm>
            <a:off x="2938738" y="1553882"/>
            <a:ext cx="3266524" cy="3282203"/>
          </a:xfrm>
          <a:prstGeom prst="rect">
            <a:avLst/>
          </a:prstGeom>
        </p:spPr>
      </p:pic>
      <p:sp>
        <p:nvSpPr>
          <p:cNvPr id="4" name="TextBox 3"/>
          <p:cNvSpPr txBox="1"/>
          <p:nvPr/>
        </p:nvSpPr>
        <p:spPr>
          <a:xfrm>
            <a:off x="131486" y="5139435"/>
            <a:ext cx="9287435" cy="369332"/>
          </a:xfrm>
          <a:prstGeom prst="rect">
            <a:avLst/>
          </a:prstGeom>
          <a:noFill/>
        </p:spPr>
        <p:txBody>
          <a:bodyPr wrap="square" rtlCol="0">
            <a:spAutoFit/>
          </a:bodyPr>
          <a:lstStyle/>
          <a:p>
            <a:r>
              <a:rPr lang="en-US" dirty="0"/>
              <a:t> If robot moves following a−d−c−b−d, the last transition between b and d returns  zero  reward </a:t>
            </a:r>
          </a:p>
        </p:txBody>
      </p:sp>
      <p:sp>
        <p:nvSpPr>
          <p:cNvPr id="42" name="TextBox 41"/>
          <p:cNvSpPr txBox="1"/>
          <p:nvPr/>
        </p:nvSpPr>
        <p:spPr>
          <a:xfrm>
            <a:off x="113557" y="5913718"/>
            <a:ext cx="9287435" cy="369332"/>
          </a:xfrm>
          <a:prstGeom prst="rect">
            <a:avLst/>
          </a:prstGeom>
          <a:noFill/>
        </p:spPr>
        <p:txBody>
          <a:bodyPr wrap="square" rtlCol="0">
            <a:spAutoFit/>
          </a:bodyPr>
          <a:lstStyle/>
          <a:p>
            <a:r>
              <a:rPr lang="en-US" dirty="0"/>
              <a:t> if  the  robot  moves  following a−c−b−d, it can collect some reward in the transition from b to d</a:t>
            </a:r>
          </a:p>
        </p:txBody>
      </p:sp>
    </p:spTree>
    <p:extLst>
      <p:ext uri="{BB962C8B-B14F-4D97-AF65-F5344CB8AC3E}">
        <p14:creationId xmlns:p14="http://schemas.microsoft.com/office/powerpoint/2010/main" val="22869426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66" y="365004"/>
            <a:ext cx="7886700" cy="478935"/>
          </a:xfrm>
        </p:spPr>
        <p:txBody>
          <a:bodyPr>
            <a:normAutofit fontScale="90000"/>
          </a:bodyPr>
          <a:lstStyle/>
          <a:p>
            <a:r>
              <a:rPr lang="en-US" dirty="0"/>
              <a:t>Problem 3</a:t>
            </a:r>
          </a:p>
        </p:txBody>
      </p:sp>
      <p:sp>
        <p:nvSpPr>
          <p:cNvPr id="5" name="TextBox 4"/>
          <p:cNvSpPr txBox="1"/>
          <p:nvPr/>
        </p:nvSpPr>
        <p:spPr>
          <a:xfrm>
            <a:off x="532638" y="1084006"/>
            <a:ext cx="7636119" cy="2308324"/>
          </a:xfrm>
          <a:prstGeom prst="rect">
            <a:avLst/>
          </a:prstGeom>
          <a:noFill/>
        </p:spPr>
        <p:txBody>
          <a:bodyPr wrap="square" rtlCol="0">
            <a:spAutoFit/>
          </a:bodyPr>
          <a:lstStyle/>
          <a:p>
            <a:pPr marL="285750" indent="-285750">
              <a:buFont typeface="Arial" panose="020B0604020202020204" pitchFamily="34" charset="0"/>
              <a:buChar char="•"/>
            </a:pPr>
            <a:r>
              <a:rPr lang="en-US" dirty="0"/>
              <a:t>given a graph, there are some rendezvous nodes in which UAV can land on UGV. UAVs will appear in those nodes stochastically due to task and energy-management and the inter-arrival time is decided by the energy consumption, which is also stochastic. UGV travels on the graph to provide power and the travel time may be stochastic for each edge.  Research question is what is the minimum number of UGVs and their routes such that the waiting time of each UAV in the rendezvous nodes is less than T with high prob.</a:t>
            </a:r>
          </a:p>
        </p:txBody>
      </p:sp>
    </p:spTree>
    <p:extLst>
      <p:ext uri="{BB962C8B-B14F-4D97-AF65-F5344CB8AC3E}">
        <p14:creationId xmlns:p14="http://schemas.microsoft.com/office/powerpoint/2010/main" val="8643990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86451"/>
            <a:ext cx="5558717" cy="369332"/>
          </a:xfrm>
          <a:prstGeom prst="rect">
            <a:avLst/>
          </a:prstGeom>
          <a:noFill/>
        </p:spPr>
        <p:txBody>
          <a:bodyPr wrap="square" rtlCol="0">
            <a:spAutoFit/>
          </a:bodyPr>
          <a:lstStyle/>
          <a:p>
            <a:r>
              <a:rPr lang="en-US" dirty="0"/>
              <a:t>Problems </a:t>
            </a:r>
            <a:r>
              <a:rPr lang="en-US" dirty="0" smtClean="0"/>
              <a:t>with</a:t>
            </a:r>
            <a:endParaRPr lang="en-US" dirty="0"/>
          </a:p>
        </p:txBody>
      </p:sp>
      <p:sp>
        <p:nvSpPr>
          <p:cNvPr id="62" name="TextBox 61">
            <a:extLst>
              <a:ext uri="{FF2B5EF4-FFF2-40B4-BE49-F238E27FC236}">
                <a16:creationId xmlns:a16="http://schemas.microsoft.com/office/drawing/2014/main" id="{006E10A6-491A-4463-8AFD-F2263F4CCF64}"/>
              </a:ext>
            </a:extLst>
          </p:cNvPr>
          <p:cNvSpPr txBox="1"/>
          <p:nvPr/>
        </p:nvSpPr>
        <p:spPr>
          <a:xfrm>
            <a:off x="632782" y="3715160"/>
            <a:ext cx="6981873"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state space size? </a:t>
            </a:r>
            <a:endParaRPr lang="en-US" dirty="0"/>
          </a:p>
        </p:txBody>
      </p:sp>
      <p:pic>
        <p:nvPicPr>
          <p:cNvPr id="61" name="Picture 4" descr="Drones transparent PNG images - Stic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3894" y="1783080"/>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 descr="Jackal UGV - Small Weatherproof Robot - Clearpath"/>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88992" y="713410"/>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64" name="Freeform 63"/>
          <p:cNvSpPr/>
          <p:nvPr/>
        </p:nvSpPr>
        <p:spPr>
          <a:xfrm>
            <a:off x="2474891" y="713410"/>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2422139" y="1626347"/>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2392257" y="219254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664187" y="18417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3022962" y="159646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3264262" y="187167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3483337" y="222242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3911962" y="230691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4356835" y="221924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917316" y="227901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374516" y="249808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965066" y="230691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6546091" y="232825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6787391" y="280450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7152516" y="322745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7512037" y="283439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2422139" y="114246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2888864" y="93782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3299374" y="77242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3971726" y="73943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4297071" y="114881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4856526" y="136044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5542326" y="127330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6189757" y="120774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6889845" y="137482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7554891" y="193144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p:cNvCxnSpPr/>
          <p:nvPr/>
        </p:nvCxnSpPr>
        <p:spPr>
          <a:xfrm flipV="1">
            <a:off x="2389138" y="1343603"/>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1640509" y="1301632"/>
            <a:ext cx="989108" cy="369332"/>
          </a:xfrm>
          <a:prstGeom prst="rect">
            <a:avLst/>
          </a:prstGeom>
          <a:noFill/>
        </p:spPr>
        <p:txBody>
          <a:bodyPr wrap="square" rtlCol="0">
            <a:spAutoFit/>
          </a:bodyPr>
          <a:lstStyle/>
          <a:p>
            <a:r>
              <a:rPr lang="en-US" altLang="zh-CN" dirty="0"/>
              <a:t>detour</a:t>
            </a:r>
            <a:endParaRPr lang="en-US" dirty="0"/>
          </a:p>
        </p:txBody>
      </p:sp>
      <p:sp>
        <p:nvSpPr>
          <p:cNvPr id="92" name="Freeform 91"/>
          <p:cNvSpPr/>
          <p:nvPr/>
        </p:nvSpPr>
        <p:spPr>
          <a:xfrm>
            <a:off x="3137623" y="876453"/>
            <a:ext cx="516975" cy="467149"/>
          </a:xfrm>
          <a:custGeom>
            <a:avLst/>
            <a:gdLst>
              <a:gd name="connsiteX0" fmla="*/ 0 w 621102"/>
              <a:gd name="connsiteY0" fmla="*/ 0 h 465826"/>
              <a:gd name="connsiteX1" fmla="*/ 172528 w 621102"/>
              <a:gd name="connsiteY1" fmla="*/ 345056 h 465826"/>
              <a:gd name="connsiteX2" fmla="*/ 621102 w 621102"/>
              <a:gd name="connsiteY2" fmla="*/ 465826 h 465826"/>
            </a:gdLst>
            <a:ahLst/>
            <a:cxnLst>
              <a:cxn ang="0">
                <a:pos x="connsiteX0" y="connsiteY0"/>
              </a:cxn>
              <a:cxn ang="0">
                <a:pos x="connsiteX1" y="connsiteY1"/>
              </a:cxn>
              <a:cxn ang="0">
                <a:pos x="connsiteX2" y="connsiteY2"/>
              </a:cxn>
            </a:cxnLst>
            <a:rect l="l" t="t" r="r" b="b"/>
            <a:pathLst>
              <a:path w="621102" h="465826">
                <a:moveTo>
                  <a:pt x="0" y="0"/>
                </a:moveTo>
                <a:cubicBezTo>
                  <a:pt x="34505" y="133709"/>
                  <a:pt x="69011" y="267418"/>
                  <a:pt x="172528" y="345056"/>
                </a:cubicBezTo>
                <a:cubicBezTo>
                  <a:pt x="276045" y="422694"/>
                  <a:pt x="448573" y="444260"/>
                  <a:pt x="621102" y="46582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4900431" y="1393895"/>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93"/>
          <p:cNvSpPr/>
          <p:nvPr/>
        </p:nvSpPr>
        <p:spPr>
          <a:xfrm>
            <a:off x="5376288" y="1776801"/>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p:cNvSpPr/>
          <p:nvPr/>
        </p:nvSpPr>
        <p:spPr>
          <a:xfrm>
            <a:off x="3299279" y="1349598"/>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ocumentclass{article}&#10;\usepackage{amsmath}&#10;\pagestyle{empty}&#10;\begin{document}&#10;&#10;$$&#10;  S_a \times S_g \times \mathcal{B} \times S_{task}&#10;$$&#10;&#10;&#10;\end{document}" title="IguanaTex Bitmap Display"/>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46047" y="4250973"/>
            <a:ext cx="2176915" cy="251429"/>
          </a:xfrm>
          <a:prstGeom prst="rect">
            <a:avLst/>
          </a:prstGeom>
        </p:spPr>
      </p:pic>
      <p:sp>
        <p:nvSpPr>
          <p:cNvPr id="6" name="TextBox 5"/>
          <p:cNvSpPr txBox="1"/>
          <p:nvPr/>
        </p:nvSpPr>
        <p:spPr>
          <a:xfrm>
            <a:off x="764652" y="4611962"/>
            <a:ext cx="3248971" cy="369332"/>
          </a:xfrm>
          <a:prstGeom prst="rect">
            <a:avLst/>
          </a:prstGeom>
          <a:noFill/>
        </p:spPr>
        <p:txBody>
          <a:bodyPr wrap="square" rtlCol="0">
            <a:spAutoFit/>
          </a:bodyPr>
          <a:lstStyle/>
          <a:p>
            <a:r>
              <a:rPr lang="en-US" dirty="0" smtClean="0"/>
              <a:t>15  x  34 x 25 x 3 = 38250 </a:t>
            </a:r>
            <a:endParaRPr lang="en-US" dirty="0"/>
          </a:p>
        </p:txBody>
      </p:sp>
      <p:pic>
        <p:nvPicPr>
          <p:cNvPr id="7" name="Picture 6"/>
          <p:cNvPicPr>
            <a:picLocks noChangeAspect="1"/>
          </p:cNvPicPr>
          <p:nvPr/>
        </p:nvPicPr>
        <p:blipFill>
          <a:blip r:embed="rId7"/>
          <a:stretch>
            <a:fillRect/>
          </a:stretch>
        </p:blipFill>
        <p:spPr>
          <a:xfrm>
            <a:off x="3302300" y="2913533"/>
            <a:ext cx="5659029" cy="3831898"/>
          </a:xfrm>
          <a:prstGeom prst="rect">
            <a:avLst/>
          </a:prstGeom>
        </p:spPr>
      </p:pic>
    </p:spTree>
    <p:extLst>
      <p:ext uri="{BB962C8B-B14F-4D97-AF65-F5344CB8AC3E}">
        <p14:creationId xmlns:p14="http://schemas.microsoft.com/office/powerpoint/2010/main" val="519549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4232" y="1285336"/>
            <a:ext cx="8100205"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Linear Programming implementation for the CMDP instance - </a:t>
            </a:r>
            <a:r>
              <a:rPr lang="en-US" sz="2000" dirty="0" smtClean="0">
                <a:latin typeface="Times New Roman" panose="02020603050405020304" pitchFamily="18" charset="0"/>
                <a:cs typeface="Times New Roman" panose="02020603050405020304" pitchFamily="18" charset="0"/>
              </a:rPr>
              <a:t>completed</a:t>
            </a:r>
            <a:endParaRPr lang="en-US" sz="20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664232" y="2248619"/>
            <a:ext cx="8100205"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Tested on an instance with </a:t>
            </a:r>
            <a:r>
              <a:rPr lang="en-US" sz="2000" dirty="0" smtClean="0">
                <a:latin typeface="Times New Roman" panose="02020603050405020304" pitchFamily="18" charset="0"/>
                <a:cs typeface="Times New Roman" panose="02020603050405020304" pitchFamily="18" charset="0"/>
              </a:rPr>
              <a:t>15 </a:t>
            </a:r>
            <a:r>
              <a:rPr lang="en-US" sz="2000" dirty="0">
                <a:latin typeface="Times New Roman" panose="02020603050405020304" pitchFamily="18" charset="0"/>
                <a:cs typeface="Times New Roman" panose="02020603050405020304" pitchFamily="18" charset="0"/>
              </a:rPr>
              <a:t>sites that UAS needs to visit and a UGV path</a:t>
            </a:r>
          </a:p>
        </p:txBody>
      </p:sp>
      <p:sp>
        <p:nvSpPr>
          <p:cNvPr id="5" name="TextBox 4"/>
          <p:cNvSpPr txBox="1"/>
          <p:nvPr/>
        </p:nvSpPr>
        <p:spPr>
          <a:xfrm>
            <a:off x="1259456" y="3088257"/>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t>Will show a representative policy with probability of failure &lt;= </a:t>
            </a:r>
            <a:r>
              <a:rPr lang="en-US" dirty="0" smtClean="0"/>
              <a:t>0.1</a:t>
            </a:r>
            <a:endParaRPr lang="en-US" dirty="0"/>
          </a:p>
        </p:txBody>
      </p:sp>
      <p:sp>
        <p:nvSpPr>
          <p:cNvPr id="15" name="TextBox 14"/>
          <p:cNvSpPr txBox="1"/>
          <p:nvPr/>
        </p:nvSpPr>
        <p:spPr>
          <a:xfrm>
            <a:off x="664231" y="3734588"/>
            <a:ext cx="8100205"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Pareto-optimal plot showing expected mission time (primary objective) versus probability of failure constraint</a:t>
            </a:r>
          </a:p>
        </p:txBody>
      </p:sp>
      <p:sp>
        <p:nvSpPr>
          <p:cNvPr id="16" name="TextBox 15"/>
          <p:cNvSpPr txBox="1"/>
          <p:nvPr/>
        </p:nvSpPr>
        <p:spPr>
          <a:xfrm>
            <a:off x="664230" y="4734862"/>
            <a:ext cx="8100205"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Discussion</a:t>
            </a:r>
          </a:p>
        </p:txBody>
      </p:sp>
      <p:sp>
        <p:nvSpPr>
          <p:cNvPr id="17" name="TextBox 16"/>
          <p:cNvSpPr txBox="1"/>
          <p:nvPr/>
        </p:nvSpPr>
        <p:spPr>
          <a:xfrm>
            <a:off x="1259456" y="5220557"/>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t>Modifications </a:t>
            </a:r>
            <a:r>
              <a:rPr lang="en-US" dirty="0"/>
              <a:t>to the instance</a:t>
            </a:r>
          </a:p>
        </p:txBody>
      </p:sp>
      <p:sp>
        <p:nvSpPr>
          <p:cNvPr id="18" name="TextBox 17"/>
          <p:cNvSpPr txBox="1"/>
          <p:nvPr/>
        </p:nvSpPr>
        <p:spPr>
          <a:xfrm>
            <a:off x="1259456" y="5675474"/>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t>More analysis needed</a:t>
            </a:r>
          </a:p>
        </p:txBody>
      </p:sp>
    </p:spTree>
    <p:extLst>
      <p:ext uri="{BB962C8B-B14F-4D97-AF65-F5344CB8AC3E}">
        <p14:creationId xmlns:p14="http://schemas.microsoft.com/office/powerpoint/2010/main" val="9564208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pic>
        <p:nvPicPr>
          <p:cNvPr id="7" name="Picture 6"/>
          <p:cNvPicPr>
            <a:picLocks noChangeAspect="1"/>
          </p:cNvPicPr>
          <p:nvPr/>
        </p:nvPicPr>
        <p:blipFill>
          <a:blip r:embed="rId3"/>
          <a:stretch>
            <a:fillRect/>
          </a:stretch>
        </p:blipFill>
        <p:spPr>
          <a:xfrm>
            <a:off x="4384379" y="1082489"/>
            <a:ext cx="4530650" cy="3067839"/>
          </a:xfrm>
          <a:prstGeom prst="rect">
            <a:avLst/>
          </a:prstGeom>
        </p:spPr>
      </p:pic>
      <p:pic>
        <p:nvPicPr>
          <p:cNvPr id="41" name="Picture 40"/>
          <p:cNvPicPr/>
          <p:nvPr/>
        </p:nvPicPr>
        <p:blipFill rotWithShape="1">
          <a:blip r:embed="rId4">
            <a:extLst>
              <a:ext uri="{28A0092B-C50C-407E-A947-70E740481C1C}">
                <a14:useLocalDpi xmlns:a14="http://schemas.microsoft.com/office/drawing/2010/main" val="0"/>
              </a:ext>
            </a:extLst>
          </a:blip>
          <a:srcRect l="6149" t="5326" r="4045" b="3093"/>
          <a:stretch/>
        </p:blipFill>
        <p:spPr bwMode="auto">
          <a:xfrm>
            <a:off x="508959" y="897147"/>
            <a:ext cx="3583089" cy="3438525"/>
          </a:xfrm>
          <a:prstGeom prst="rect">
            <a:avLst/>
          </a:prstGeom>
          <a:noFill/>
          <a:ln>
            <a:noFill/>
          </a:ln>
          <a:extLst>
            <a:ext uri="{53640926-AAD7-44D8-BBD7-CCE9431645EC}">
              <a14:shadowObscured xmlns:a14="http://schemas.microsoft.com/office/drawing/2010/main"/>
            </a:ext>
          </a:extLst>
        </p:spPr>
      </p:pic>
      <p:cxnSp>
        <p:nvCxnSpPr>
          <p:cNvPr id="3" name="Straight Arrow Connector 2"/>
          <p:cNvCxnSpPr/>
          <p:nvPr/>
        </p:nvCxnSpPr>
        <p:spPr>
          <a:xfrm flipH="1">
            <a:off x="1846053" y="724619"/>
            <a:ext cx="336430" cy="357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82483" y="491887"/>
            <a:ext cx="2685565" cy="369332"/>
          </a:xfrm>
          <a:prstGeom prst="rect">
            <a:avLst/>
          </a:prstGeom>
          <a:noFill/>
        </p:spPr>
        <p:txBody>
          <a:bodyPr wrap="square" rtlCol="0">
            <a:spAutoFit/>
          </a:bodyPr>
          <a:lstStyle/>
          <a:p>
            <a:r>
              <a:rPr lang="en-US" dirty="0" smtClean="0"/>
              <a:t>UAV and UGV start here</a:t>
            </a:r>
            <a:endParaRPr lang="en-US" dirty="0"/>
          </a:p>
        </p:txBody>
      </p:sp>
      <p:sp>
        <p:nvSpPr>
          <p:cNvPr id="13" name="TextBox 12"/>
          <p:cNvSpPr txBox="1"/>
          <p:nvPr/>
        </p:nvSpPr>
        <p:spPr>
          <a:xfrm>
            <a:off x="1095555" y="4623758"/>
            <a:ext cx="5788324"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Nodes in road network  are denoted as red dots</a:t>
            </a:r>
            <a:endParaRPr lang="en-US" dirty="0"/>
          </a:p>
        </p:txBody>
      </p:sp>
      <p:sp>
        <p:nvSpPr>
          <p:cNvPr id="50" name="TextBox 49"/>
          <p:cNvSpPr txBox="1"/>
          <p:nvPr/>
        </p:nvSpPr>
        <p:spPr>
          <a:xfrm>
            <a:off x="1095555" y="5097188"/>
            <a:ext cx="5788324"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UAV task is specified as directed line graph</a:t>
            </a:r>
            <a:endParaRPr lang="en-US" dirty="0"/>
          </a:p>
        </p:txBody>
      </p:sp>
      <p:cxnSp>
        <p:nvCxnSpPr>
          <p:cNvPr id="51" name="Straight Arrow Connector 50"/>
          <p:cNvCxnSpPr/>
          <p:nvPr/>
        </p:nvCxnSpPr>
        <p:spPr>
          <a:xfrm flipH="1">
            <a:off x="6078746" y="996044"/>
            <a:ext cx="336430" cy="357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380672" y="685678"/>
            <a:ext cx="2685565" cy="369332"/>
          </a:xfrm>
          <a:prstGeom prst="rect">
            <a:avLst/>
          </a:prstGeom>
          <a:noFill/>
        </p:spPr>
        <p:txBody>
          <a:bodyPr wrap="square" rtlCol="0">
            <a:spAutoFit/>
          </a:bodyPr>
          <a:lstStyle/>
          <a:p>
            <a:r>
              <a:rPr lang="en-US" dirty="0" smtClean="0"/>
              <a:t>UAV and UGV start here</a:t>
            </a:r>
            <a:endParaRPr lang="en-US" dirty="0"/>
          </a:p>
        </p:txBody>
      </p:sp>
    </p:spTree>
    <p:extLst>
      <p:ext uri="{BB962C8B-B14F-4D97-AF65-F5344CB8AC3E}">
        <p14:creationId xmlns:p14="http://schemas.microsoft.com/office/powerpoint/2010/main" val="11822105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741872"/>
            <a:ext cx="3648973" cy="369332"/>
          </a:xfrm>
          <a:prstGeom prst="rect">
            <a:avLst/>
          </a:prstGeom>
          <a:noFill/>
        </p:spPr>
        <p:txBody>
          <a:bodyPr wrap="square" rtlCol="0">
            <a:spAutoFit/>
          </a:bodyPr>
          <a:lstStyle/>
          <a:p>
            <a:r>
              <a:rPr lang="en-US" dirty="0" smtClean="0"/>
              <a:t>One sample trajectory for c = 0.1</a:t>
            </a:r>
            <a:endParaRPr lang="en-US" dirty="0"/>
          </a:p>
        </p:txBody>
      </p:sp>
      <p:sp>
        <p:nvSpPr>
          <p:cNvPr id="5" name="TextBox 4"/>
          <p:cNvSpPr txBox="1"/>
          <p:nvPr/>
        </p:nvSpPr>
        <p:spPr>
          <a:xfrm>
            <a:off x="496019" y="1164385"/>
            <a:ext cx="7203056" cy="369332"/>
          </a:xfrm>
          <a:prstGeom prst="rect">
            <a:avLst/>
          </a:prstGeom>
          <a:noFill/>
        </p:spPr>
        <p:txBody>
          <a:bodyPr wrap="square" rtlCol="0">
            <a:spAutoFit/>
          </a:bodyPr>
          <a:lstStyle/>
          <a:p>
            <a:r>
              <a:rPr lang="en-US" dirty="0" err="1" smtClean="0"/>
              <a:t>V_be</a:t>
            </a:r>
            <a:r>
              <a:rPr lang="en-US" dirty="0" smtClean="0"/>
              <a:t>: move to next task node with best endurance velocity</a:t>
            </a:r>
            <a:endParaRPr lang="en-US" dirty="0"/>
          </a:p>
        </p:txBody>
      </p:sp>
      <p:sp>
        <p:nvSpPr>
          <p:cNvPr id="14" name="TextBox 13"/>
          <p:cNvSpPr txBox="1"/>
          <p:nvPr/>
        </p:nvSpPr>
        <p:spPr>
          <a:xfrm>
            <a:off x="496019" y="1533717"/>
            <a:ext cx="7203056" cy="369332"/>
          </a:xfrm>
          <a:prstGeom prst="rect">
            <a:avLst/>
          </a:prstGeom>
          <a:noFill/>
        </p:spPr>
        <p:txBody>
          <a:bodyPr wrap="square" rtlCol="0">
            <a:spAutoFit/>
          </a:bodyPr>
          <a:lstStyle/>
          <a:p>
            <a:r>
              <a:rPr lang="en-US" dirty="0" err="1" smtClean="0"/>
              <a:t>V_br</a:t>
            </a:r>
            <a:r>
              <a:rPr lang="en-US" dirty="0" smtClean="0"/>
              <a:t>: move to next task node with best range velocity</a:t>
            </a:r>
            <a:endParaRPr lang="en-US" dirty="0"/>
          </a:p>
        </p:txBody>
      </p:sp>
      <p:sp>
        <p:nvSpPr>
          <p:cNvPr id="15" name="TextBox 14"/>
          <p:cNvSpPr txBox="1"/>
          <p:nvPr/>
        </p:nvSpPr>
        <p:spPr>
          <a:xfrm>
            <a:off x="496019" y="1903049"/>
            <a:ext cx="7203056" cy="369332"/>
          </a:xfrm>
          <a:prstGeom prst="rect">
            <a:avLst/>
          </a:prstGeom>
          <a:noFill/>
        </p:spPr>
        <p:txBody>
          <a:bodyPr wrap="square" rtlCol="0">
            <a:spAutoFit/>
          </a:bodyPr>
          <a:lstStyle/>
          <a:p>
            <a:r>
              <a:rPr lang="en-US" dirty="0" err="1" smtClean="0"/>
              <a:t>V_be_be</a:t>
            </a:r>
            <a:r>
              <a:rPr lang="en-US" dirty="0" smtClean="0"/>
              <a:t>: rendezvous with best endurance velocity</a:t>
            </a:r>
            <a:endParaRPr lang="en-US" dirty="0"/>
          </a:p>
        </p:txBody>
      </p:sp>
      <p:sp>
        <p:nvSpPr>
          <p:cNvPr id="16" name="TextBox 15"/>
          <p:cNvSpPr txBox="1"/>
          <p:nvPr/>
        </p:nvSpPr>
        <p:spPr>
          <a:xfrm>
            <a:off x="496019" y="2272381"/>
            <a:ext cx="7203056" cy="369332"/>
          </a:xfrm>
          <a:prstGeom prst="rect">
            <a:avLst/>
          </a:prstGeom>
          <a:noFill/>
        </p:spPr>
        <p:txBody>
          <a:bodyPr wrap="square" rtlCol="0">
            <a:spAutoFit/>
          </a:bodyPr>
          <a:lstStyle/>
          <a:p>
            <a:r>
              <a:rPr lang="en-US" dirty="0" err="1" smtClean="0"/>
              <a:t>V_br_br</a:t>
            </a:r>
            <a:r>
              <a:rPr lang="en-US" dirty="0" smtClean="0"/>
              <a:t>: rendezvous with best range velocity</a:t>
            </a:r>
            <a:endParaRPr lang="en-US" dirty="0"/>
          </a:p>
        </p:txBody>
      </p:sp>
      <p:sp>
        <p:nvSpPr>
          <p:cNvPr id="17" name="TextBox 16"/>
          <p:cNvSpPr txBox="1"/>
          <p:nvPr/>
        </p:nvSpPr>
        <p:spPr>
          <a:xfrm>
            <a:off x="496019" y="2641713"/>
            <a:ext cx="7203056" cy="369332"/>
          </a:xfrm>
          <a:prstGeom prst="rect">
            <a:avLst/>
          </a:prstGeom>
          <a:noFill/>
        </p:spPr>
        <p:txBody>
          <a:bodyPr wrap="square" rtlCol="0">
            <a:spAutoFit/>
          </a:bodyPr>
          <a:lstStyle/>
          <a:p>
            <a:r>
              <a:rPr lang="en-US" dirty="0" smtClean="0"/>
              <a:t>Battery level: 100 units divided into 25 pieces </a:t>
            </a:r>
            <a:endParaRPr lang="en-US" dirty="0"/>
          </a:p>
        </p:txBody>
      </p:sp>
    </p:spTree>
    <p:extLst>
      <p:ext uri="{BB962C8B-B14F-4D97-AF65-F5344CB8AC3E}">
        <p14:creationId xmlns:p14="http://schemas.microsoft.com/office/powerpoint/2010/main" val="30407866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810700" y="1355846"/>
            <a:ext cx="7522599" cy="5181070"/>
          </a:xfrm>
          <a:prstGeom prst="rect">
            <a:avLst/>
          </a:prstGeom>
        </p:spPr>
      </p:pic>
    </p:spTree>
    <p:extLst>
      <p:ext uri="{BB962C8B-B14F-4D97-AF65-F5344CB8AC3E}">
        <p14:creationId xmlns:p14="http://schemas.microsoft.com/office/powerpoint/2010/main" val="35933182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685799" y="1187974"/>
            <a:ext cx="8149843" cy="5454126"/>
          </a:xfrm>
          <a:prstGeom prst="rect">
            <a:avLst/>
          </a:prstGeom>
        </p:spPr>
      </p:pic>
    </p:spTree>
    <p:extLst>
      <p:ext uri="{BB962C8B-B14F-4D97-AF65-F5344CB8AC3E}">
        <p14:creationId xmlns:p14="http://schemas.microsoft.com/office/powerpoint/2010/main" val="5476200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261937" y="923925"/>
            <a:ext cx="8620125" cy="5934075"/>
          </a:xfrm>
          <a:prstGeom prst="rect">
            <a:avLst/>
          </a:prstGeom>
        </p:spPr>
      </p:pic>
    </p:spTree>
    <p:extLst>
      <p:ext uri="{BB962C8B-B14F-4D97-AF65-F5344CB8AC3E}">
        <p14:creationId xmlns:p14="http://schemas.microsoft.com/office/powerpoint/2010/main" val="26068243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314325" y="962025"/>
            <a:ext cx="8515350" cy="5895975"/>
          </a:xfrm>
          <a:prstGeom prst="rect">
            <a:avLst/>
          </a:prstGeom>
        </p:spPr>
      </p:pic>
    </p:spTree>
    <p:extLst>
      <p:ext uri="{BB962C8B-B14F-4D97-AF65-F5344CB8AC3E}">
        <p14:creationId xmlns:p14="http://schemas.microsoft.com/office/powerpoint/2010/main" val="39111978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345693" y="1044575"/>
            <a:ext cx="8534400" cy="5800725"/>
          </a:xfrm>
          <a:prstGeom prst="rect">
            <a:avLst/>
          </a:prstGeom>
        </p:spPr>
      </p:pic>
    </p:spTree>
    <p:extLst>
      <p:ext uri="{BB962C8B-B14F-4D97-AF65-F5344CB8AC3E}">
        <p14:creationId xmlns:p14="http://schemas.microsoft.com/office/powerpoint/2010/main" val="18472224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164" y="135159"/>
            <a:ext cx="7886700" cy="478935"/>
          </a:xfrm>
        </p:spPr>
        <p:txBody>
          <a:bodyPr>
            <a:normAutofit fontScale="90000"/>
          </a:bodyPr>
          <a:lstStyle/>
          <a:p>
            <a:r>
              <a:rPr lang="en-US" dirty="0"/>
              <a:t>Problem </a:t>
            </a:r>
            <a:r>
              <a:rPr lang="en-US" dirty="0" smtClean="0"/>
              <a:t>Statement</a:t>
            </a:r>
            <a:endParaRPr lang="en-US" dirty="0"/>
          </a:p>
        </p:txBody>
      </p:sp>
      <p:pic>
        <p:nvPicPr>
          <p:cNvPr id="43" name="Picture 4" descr="Drones transparent PNG images - Stic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9157" y="5236379"/>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Jackal UGV - Small Weatherproof Robot - Clearpath"/>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4255" y="4166709"/>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45" name="Freeform 44"/>
          <p:cNvSpPr/>
          <p:nvPr/>
        </p:nvSpPr>
        <p:spPr>
          <a:xfrm>
            <a:off x="2750154" y="4166709"/>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2697402" y="5079646"/>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667520" y="564583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939450" y="529509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298225" y="504976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539525" y="532497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758600" y="567572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187225" y="576021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632098" y="567254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5192579" y="573230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649779" y="595138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240329" y="576021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821354" y="578155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7062654" y="625780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427779" y="668075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787300" y="628768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697402" y="459576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3164127" y="439112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574637" y="422572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246989" y="419273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572334" y="460211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131789" y="481374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817589" y="472660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6465020" y="466104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7165108" y="482812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7830154" y="538474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664401" y="4796902"/>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915772" y="4754931"/>
            <a:ext cx="989108" cy="369332"/>
          </a:xfrm>
          <a:prstGeom prst="rect">
            <a:avLst/>
          </a:prstGeom>
          <a:noFill/>
        </p:spPr>
        <p:txBody>
          <a:bodyPr wrap="square" rtlCol="0">
            <a:spAutoFit/>
          </a:bodyPr>
          <a:lstStyle/>
          <a:p>
            <a:r>
              <a:rPr lang="en-US" altLang="zh-CN" dirty="0"/>
              <a:t>detour</a:t>
            </a:r>
            <a:endParaRPr lang="en-US" dirty="0"/>
          </a:p>
        </p:txBody>
      </p:sp>
      <p:sp>
        <p:nvSpPr>
          <p:cNvPr id="4" name="Freeform 3"/>
          <p:cNvSpPr/>
          <p:nvPr/>
        </p:nvSpPr>
        <p:spPr>
          <a:xfrm>
            <a:off x="3412886" y="4329752"/>
            <a:ext cx="516975" cy="467149"/>
          </a:xfrm>
          <a:custGeom>
            <a:avLst/>
            <a:gdLst>
              <a:gd name="connsiteX0" fmla="*/ 0 w 621102"/>
              <a:gd name="connsiteY0" fmla="*/ 0 h 465826"/>
              <a:gd name="connsiteX1" fmla="*/ 172528 w 621102"/>
              <a:gd name="connsiteY1" fmla="*/ 345056 h 465826"/>
              <a:gd name="connsiteX2" fmla="*/ 621102 w 621102"/>
              <a:gd name="connsiteY2" fmla="*/ 465826 h 465826"/>
            </a:gdLst>
            <a:ahLst/>
            <a:cxnLst>
              <a:cxn ang="0">
                <a:pos x="connsiteX0" y="connsiteY0"/>
              </a:cxn>
              <a:cxn ang="0">
                <a:pos x="connsiteX1" y="connsiteY1"/>
              </a:cxn>
              <a:cxn ang="0">
                <a:pos x="connsiteX2" y="connsiteY2"/>
              </a:cxn>
            </a:cxnLst>
            <a:rect l="l" t="t" r="r" b="b"/>
            <a:pathLst>
              <a:path w="621102" h="465826">
                <a:moveTo>
                  <a:pt x="0" y="0"/>
                </a:moveTo>
                <a:cubicBezTo>
                  <a:pt x="34505" y="133709"/>
                  <a:pt x="69011" y="267418"/>
                  <a:pt x="172528" y="345056"/>
                </a:cubicBezTo>
                <a:cubicBezTo>
                  <a:pt x="276045" y="422694"/>
                  <a:pt x="448573" y="444260"/>
                  <a:pt x="621102" y="46582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175694" y="4847194"/>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5651551" y="5230100"/>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3574542" y="4802897"/>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634401" y="4280614"/>
            <a:ext cx="412502" cy="513377"/>
          </a:xfrm>
          <a:custGeom>
            <a:avLst/>
            <a:gdLst>
              <a:gd name="connsiteX0" fmla="*/ 292308 w 412502"/>
              <a:gd name="connsiteY0" fmla="*/ 509665 h 509665"/>
              <a:gd name="connsiteX1" fmla="*/ 397239 w 412502"/>
              <a:gd name="connsiteY1" fmla="*/ 254833 h 509665"/>
              <a:gd name="connsiteX2" fmla="*/ 0 w 412502"/>
              <a:gd name="connsiteY2" fmla="*/ 0 h 509665"/>
            </a:gdLst>
            <a:ahLst/>
            <a:cxnLst>
              <a:cxn ang="0">
                <a:pos x="connsiteX0" y="connsiteY0"/>
              </a:cxn>
              <a:cxn ang="0">
                <a:pos x="connsiteX1" y="connsiteY1"/>
              </a:cxn>
              <a:cxn ang="0">
                <a:pos x="connsiteX2" y="connsiteY2"/>
              </a:cxn>
            </a:cxnLst>
            <a:rect l="l" t="t" r="r" b="b"/>
            <a:pathLst>
              <a:path w="412502" h="509665">
                <a:moveTo>
                  <a:pt x="292308" y="509665"/>
                </a:moveTo>
                <a:cubicBezTo>
                  <a:pt x="369132" y="424721"/>
                  <a:pt x="445957" y="339777"/>
                  <a:pt x="397239" y="254833"/>
                </a:cubicBezTo>
                <a:cubicBezTo>
                  <a:pt x="348521" y="169889"/>
                  <a:pt x="74951" y="47469"/>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651500" y="4775200"/>
            <a:ext cx="210211" cy="450850"/>
          </a:xfrm>
          <a:custGeom>
            <a:avLst/>
            <a:gdLst>
              <a:gd name="connsiteX0" fmla="*/ 0 w 210211"/>
              <a:gd name="connsiteY0" fmla="*/ 450850 h 450850"/>
              <a:gd name="connsiteX1" fmla="*/ 177800 w 210211"/>
              <a:gd name="connsiteY1" fmla="*/ 285750 h 450850"/>
              <a:gd name="connsiteX2" fmla="*/ 209550 w 210211"/>
              <a:gd name="connsiteY2" fmla="*/ 0 h 450850"/>
            </a:gdLst>
            <a:ahLst/>
            <a:cxnLst>
              <a:cxn ang="0">
                <a:pos x="connsiteX0" y="connsiteY0"/>
              </a:cxn>
              <a:cxn ang="0">
                <a:pos x="connsiteX1" y="connsiteY1"/>
              </a:cxn>
              <a:cxn ang="0">
                <a:pos x="connsiteX2" y="connsiteY2"/>
              </a:cxn>
            </a:cxnLst>
            <a:rect l="l" t="t" r="r" b="b"/>
            <a:pathLst>
              <a:path w="210211" h="450850">
                <a:moveTo>
                  <a:pt x="0" y="450850"/>
                </a:moveTo>
                <a:cubicBezTo>
                  <a:pt x="71437" y="405871"/>
                  <a:pt x="142875" y="360892"/>
                  <a:pt x="177800" y="285750"/>
                </a:cubicBezTo>
                <a:cubicBezTo>
                  <a:pt x="212725" y="210608"/>
                  <a:pt x="211137" y="105304"/>
                  <a:pt x="20955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ocumentclass{article}&#10;\usepackage{amsmath,amssymb,amsfonts, mathtools}&#10;\pagestyle{empty}&#10;\DeclareMathOperator*{\argmin}{argmin} &#10;&#10;\usepackage{amsthm}&#10;\theoremstyle{plain}&#10;\renewcommand\qedsymbol{$\blacksquare$}   &#10;\theoremstyle{remark}&#10;\newtheorem{remark}{Remark}&#10;\theoremstyle{definition}&#10;\newtheorem{definition}{Definition}&#10;\theoremstyle{plain}&#10;\newtheorem{theorem}{Theorem}&#10;\newtheorem{corollary}{Corollary}&#10;\newtheorem{prop}{Proposition}&#10;\newtheorem{problem}{Problem}&#10;\newtheorem{lemma}{Lemma}&#10;\newtheorem{assumption}{Assumption} &#10;\begin{document}&#10;&#10;\begin{problem}&#10;Given the UAV task $\mathcal{T}_A$, the UGV task $\mathcal{T}_G$, and the stochastic energy consumption model and battery capacity of the UAV, we are interested in the following  two questions:&#10;\begin{enumerate}&#10;    \item Is it possible for the UAV to finish the task by periodic rendezvous with the UGV to replenish power?&#10;    \item If possible, what are the detour decisions (leave a node to rendezvous with the UGV) for the UAV such that the expected total travel time of UAV is minimized and the task is finished with a probability higher than a given threshold. &#10;\end{enumerate}&#10;\end{problem}&#10;&#10;\end{document}" title="IguanaTex Bitmap Display"/>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74002" y="992852"/>
            <a:ext cx="6856152" cy="2369555"/>
          </a:xfrm>
          <a:prstGeom prst="rect">
            <a:avLst/>
          </a:prstGeom>
        </p:spPr>
      </p:pic>
    </p:spTree>
    <p:extLst>
      <p:ext uri="{BB962C8B-B14F-4D97-AF65-F5344CB8AC3E}">
        <p14:creationId xmlns:p14="http://schemas.microsoft.com/office/powerpoint/2010/main" val="29068471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804007" y="1270000"/>
            <a:ext cx="7535985" cy="5156200"/>
          </a:xfrm>
          <a:prstGeom prst="rect">
            <a:avLst/>
          </a:prstGeom>
        </p:spPr>
      </p:pic>
    </p:spTree>
    <p:extLst>
      <p:ext uri="{BB962C8B-B14F-4D97-AF65-F5344CB8AC3E}">
        <p14:creationId xmlns:p14="http://schemas.microsoft.com/office/powerpoint/2010/main" val="7383456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1108075" y="1127125"/>
            <a:ext cx="7181850" cy="4933950"/>
          </a:xfrm>
          <a:prstGeom prst="rect">
            <a:avLst/>
          </a:prstGeom>
        </p:spPr>
      </p:pic>
    </p:spTree>
    <p:extLst>
      <p:ext uri="{BB962C8B-B14F-4D97-AF65-F5344CB8AC3E}">
        <p14:creationId xmlns:p14="http://schemas.microsoft.com/office/powerpoint/2010/main" val="2043326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1004887" y="1214437"/>
            <a:ext cx="7134225" cy="4886325"/>
          </a:xfrm>
          <a:prstGeom prst="rect">
            <a:avLst/>
          </a:prstGeom>
        </p:spPr>
      </p:pic>
    </p:spTree>
    <p:extLst>
      <p:ext uri="{BB962C8B-B14F-4D97-AF65-F5344CB8AC3E}">
        <p14:creationId xmlns:p14="http://schemas.microsoft.com/office/powerpoint/2010/main" val="20811975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1004887" y="1220787"/>
            <a:ext cx="7134225" cy="4924425"/>
          </a:xfrm>
          <a:prstGeom prst="rect">
            <a:avLst/>
          </a:prstGeom>
        </p:spPr>
      </p:pic>
    </p:spTree>
    <p:extLst>
      <p:ext uri="{BB962C8B-B14F-4D97-AF65-F5344CB8AC3E}">
        <p14:creationId xmlns:p14="http://schemas.microsoft.com/office/powerpoint/2010/main" val="12729852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990600" y="1296987"/>
            <a:ext cx="7162800" cy="4924425"/>
          </a:xfrm>
          <a:prstGeom prst="rect">
            <a:avLst/>
          </a:prstGeom>
        </p:spPr>
      </p:pic>
    </p:spTree>
    <p:extLst>
      <p:ext uri="{BB962C8B-B14F-4D97-AF65-F5344CB8AC3E}">
        <p14:creationId xmlns:p14="http://schemas.microsoft.com/office/powerpoint/2010/main" val="37513309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285750" y="986749"/>
            <a:ext cx="8572500" cy="5829300"/>
          </a:xfrm>
          <a:prstGeom prst="rect">
            <a:avLst/>
          </a:prstGeom>
        </p:spPr>
      </p:pic>
    </p:spTree>
    <p:extLst>
      <p:ext uri="{BB962C8B-B14F-4D97-AF65-F5344CB8AC3E}">
        <p14:creationId xmlns:p14="http://schemas.microsoft.com/office/powerpoint/2010/main" val="40716062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909637" y="1300162"/>
            <a:ext cx="7324725" cy="4943475"/>
          </a:xfrm>
          <a:prstGeom prst="rect">
            <a:avLst/>
          </a:prstGeom>
        </p:spPr>
      </p:pic>
    </p:spTree>
    <p:extLst>
      <p:ext uri="{BB962C8B-B14F-4D97-AF65-F5344CB8AC3E}">
        <p14:creationId xmlns:p14="http://schemas.microsoft.com/office/powerpoint/2010/main" val="5847695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527844" y="1161856"/>
            <a:ext cx="8088312" cy="5606568"/>
          </a:xfrm>
          <a:prstGeom prst="rect">
            <a:avLst/>
          </a:prstGeom>
        </p:spPr>
      </p:pic>
    </p:spTree>
    <p:extLst>
      <p:ext uri="{BB962C8B-B14F-4D97-AF65-F5344CB8AC3E}">
        <p14:creationId xmlns:p14="http://schemas.microsoft.com/office/powerpoint/2010/main" val="21835426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881062" y="1193800"/>
            <a:ext cx="7381875" cy="4953000"/>
          </a:xfrm>
          <a:prstGeom prst="rect">
            <a:avLst/>
          </a:prstGeom>
        </p:spPr>
      </p:pic>
    </p:spTree>
    <p:extLst>
      <p:ext uri="{BB962C8B-B14F-4D97-AF65-F5344CB8AC3E}">
        <p14:creationId xmlns:p14="http://schemas.microsoft.com/office/powerpoint/2010/main" val="344750278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271462" y="930053"/>
            <a:ext cx="8601075" cy="5886450"/>
          </a:xfrm>
          <a:prstGeom prst="rect">
            <a:avLst/>
          </a:prstGeom>
        </p:spPr>
      </p:pic>
    </p:spTree>
    <p:extLst>
      <p:ext uri="{BB962C8B-B14F-4D97-AF65-F5344CB8AC3E}">
        <p14:creationId xmlns:p14="http://schemas.microsoft.com/office/powerpoint/2010/main" val="41774927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Straight Connector 79"/>
          <p:cNvCxnSpPr/>
          <p:nvPr/>
        </p:nvCxnSpPr>
        <p:spPr>
          <a:xfrm flipH="1">
            <a:off x="3600959" y="6214664"/>
            <a:ext cx="1761131" cy="672"/>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46666" y="365004"/>
            <a:ext cx="7886700" cy="478935"/>
          </a:xfrm>
        </p:spPr>
        <p:txBody>
          <a:bodyPr>
            <a:normAutofit fontScale="90000"/>
          </a:bodyPr>
          <a:lstStyle/>
          <a:p>
            <a:r>
              <a:rPr lang="en-US" dirty="0"/>
              <a:t>Problem </a:t>
            </a:r>
            <a:r>
              <a:rPr lang="en-US" altLang="zh-CN" dirty="0"/>
              <a:t>setup</a:t>
            </a:r>
            <a:endParaRPr lang="en-US" dirty="0"/>
          </a:p>
        </p:txBody>
      </p:sp>
      <p:sp>
        <p:nvSpPr>
          <p:cNvPr id="5" name="TextBox 4"/>
          <p:cNvSpPr txBox="1"/>
          <p:nvPr/>
        </p:nvSpPr>
        <p:spPr>
          <a:xfrm>
            <a:off x="532636" y="878898"/>
            <a:ext cx="7636119"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Environment</a:t>
            </a:r>
          </a:p>
        </p:txBody>
      </p:sp>
      <p:sp>
        <p:nvSpPr>
          <p:cNvPr id="38" name="TextBox 37"/>
          <p:cNvSpPr txBox="1"/>
          <p:nvPr/>
        </p:nvSpPr>
        <p:spPr>
          <a:xfrm>
            <a:off x="1135819" y="1321888"/>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UGV moves on the road</a:t>
            </a:r>
          </a:p>
        </p:txBody>
      </p:sp>
      <p:sp>
        <p:nvSpPr>
          <p:cNvPr id="39" name="TextBox 38"/>
          <p:cNvSpPr txBox="1"/>
          <p:nvPr/>
        </p:nvSpPr>
        <p:spPr>
          <a:xfrm>
            <a:off x="532634" y="2367809"/>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Motion models: deterministic only for rout planning  </a:t>
            </a:r>
          </a:p>
        </p:txBody>
      </p:sp>
      <p:sp>
        <p:nvSpPr>
          <p:cNvPr id="41" name="TextBox 40"/>
          <p:cNvSpPr txBox="1"/>
          <p:nvPr/>
        </p:nvSpPr>
        <p:spPr>
          <a:xfrm>
            <a:off x="1135818" y="1777635"/>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UAV can transit between any two points if energy permits</a:t>
            </a:r>
          </a:p>
        </p:txBody>
      </p:sp>
      <mc:AlternateContent xmlns:mc="http://schemas.openxmlformats.org/markup-compatibility/2006" xmlns:a14="http://schemas.microsoft.com/office/drawing/2010/main">
        <mc:Choice Requires="a14">
          <p:sp>
            <p:nvSpPr>
              <p:cNvPr id="42" name="TextBox 41"/>
              <p:cNvSpPr txBox="1"/>
              <p:nvPr/>
            </p:nvSpPr>
            <p:spPr>
              <a:xfrm>
                <a:off x="1115889" y="2888484"/>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smtClean="0"/>
                  <a:t>UGV moves at either best range speed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𝑏𝑟</m:t>
                        </m:r>
                      </m:sub>
                    </m:sSub>
                  </m:oMath>
                </a14:m>
                <a:r>
                  <a:rPr lang="en-US" dirty="0" smtClean="0"/>
                  <a:t> or best endurance velocity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𝑏</m:t>
                        </m:r>
                        <m:r>
                          <a:rPr lang="en-US" b="0" i="1" smtClean="0">
                            <a:latin typeface="Cambria Math" panose="02040503050406030204" pitchFamily="18" charset="0"/>
                          </a:rPr>
                          <m:t>𝑒</m:t>
                        </m:r>
                      </m:sub>
                    </m:sSub>
                  </m:oMath>
                </a14:m>
                <a:r>
                  <a:rPr lang="en-US" dirty="0" smtClean="0"/>
                  <a:t> </a:t>
                </a:r>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15889" y="2888484"/>
                <a:ext cx="7636119" cy="369332"/>
              </a:xfrm>
              <a:prstGeom prst="rect">
                <a:avLst/>
              </a:prstGeom>
              <a:blipFill>
                <a:blip r:embed="rId2"/>
                <a:stretch>
                  <a:fillRect l="-479" t="-10000" b="-26667"/>
                </a:stretch>
              </a:blipFill>
            </p:spPr>
            <p:txBody>
              <a:bodyPr/>
              <a:lstStyle/>
              <a:p>
                <a:r>
                  <a:rPr lang="en-US">
                    <a:noFill/>
                  </a:rPr>
                  <a:t> </a:t>
                </a:r>
              </a:p>
            </p:txBody>
          </p:sp>
        </mc:Fallback>
      </mc:AlternateContent>
      <p:sp>
        <p:nvSpPr>
          <p:cNvPr id="58" name="TextBox 57"/>
          <p:cNvSpPr txBox="1"/>
          <p:nvPr/>
        </p:nvSpPr>
        <p:spPr>
          <a:xfrm>
            <a:off x="532635" y="4155962"/>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Task </a:t>
            </a:r>
          </a:p>
        </p:txBody>
      </p:sp>
      <p:sp>
        <p:nvSpPr>
          <p:cNvPr id="59" name="TextBox 58"/>
          <p:cNvSpPr txBox="1"/>
          <p:nvPr/>
        </p:nvSpPr>
        <p:spPr>
          <a:xfrm>
            <a:off x="1135814" y="4570130"/>
            <a:ext cx="7636119"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t>UGV follows a sequence of nodes and </a:t>
            </a:r>
            <a:r>
              <a:rPr lang="en-US" dirty="0" smtClean="0"/>
              <a:t>will </a:t>
            </a:r>
            <a:r>
              <a:rPr lang="en-US" dirty="0"/>
              <a:t>deviate from the task when receiving rendezvous request</a:t>
            </a:r>
          </a:p>
        </p:txBody>
      </p:sp>
      <p:sp>
        <p:nvSpPr>
          <p:cNvPr id="60" name="TextBox 59"/>
          <p:cNvSpPr txBox="1"/>
          <p:nvPr/>
        </p:nvSpPr>
        <p:spPr>
          <a:xfrm>
            <a:off x="1135814" y="5323378"/>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UAV strictly follows an ordered sequence of nodes</a:t>
            </a:r>
          </a:p>
        </p:txBody>
      </p:sp>
      <p:cxnSp>
        <p:nvCxnSpPr>
          <p:cNvPr id="61" name="Straight Connector 60"/>
          <p:cNvCxnSpPr/>
          <p:nvPr/>
        </p:nvCxnSpPr>
        <p:spPr>
          <a:xfrm flipH="1">
            <a:off x="1764381" y="6219609"/>
            <a:ext cx="1761131" cy="672"/>
          </a:xfrm>
          <a:prstGeom prst="line">
            <a:avLst/>
          </a:prstGeom>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1667665" y="6169589"/>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3511348" y="6149009"/>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4" descr="Drones transparent PNG images - Sti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66" y="5775510"/>
            <a:ext cx="938447" cy="938447"/>
          </a:xfrm>
          <a:prstGeom prst="rect">
            <a:avLst/>
          </a:prstGeom>
          <a:noFill/>
          <a:extLst>
            <a:ext uri="{909E8E84-426E-40DD-AFC4-6F175D3DCCD1}">
              <a14:hiddenFill xmlns:a14="http://schemas.microsoft.com/office/drawing/2010/main">
                <a:solidFill>
                  <a:srgbClr val="FFFFFF"/>
                </a:solidFill>
              </a14:hiddenFill>
            </a:ext>
          </a:extLst>
        </p:spPr>
      </p:pic>
      <p:sp>
        <p:nvSpPr>
          <p:cNvPr id="79" name="Oval 78"/>
          <p:cNvSpPr/>
          <p:nvPr/>
        </p:nvSpPr>
        <p:spPr>
          <a:xfrm>
            <a:off x="5328972" y="6166306"/>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532634" y="3548506"/>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Energy model: stochastic for time-deterministic route</a:t>
            </a:r>
          </a:p>
        </p:txBody>
      </p:sp>
    </p:spTree>
    <p:extLst>
      <p:ext uri="{BB962C8B-B14F-4D97-AF65-F5344CB8AC3E}">
        <p14:creationId xmlns:p14="http://schemas.microsoft.com/office/powerpoint/2010/main" val="35878771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1014412" y="1216025"/>
            <a:ext cx="7115175" cy="4933950"/>
          </a:xfrm>
          <a:prstGeom prst="rect">
            <a:avLst/>
          </a:prstGeom>
        </p:spPr>
      </p:pic>
    </p:spTree>
    <p:extLst>
      <p:ext uri="{BB962C8B-B14F-4D97-AF65-F5344CB8AC3E}">
        <p14:creationId xmlns:p14="http://schemas.microsoft.com/office/powerpoint/2010/main" val="38838118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1023937" y="1201737"/>
            <a:ext cx="7096125" cy="4886325"/>
          </a:xfrm>
          <a:prstGeom prst="rect">
            <a:avLst/>
          </a:prstGeom>
        </p:spPr>
      </p:pic>
    </p:spTree>
    <p:extLst>
      <p:ext uri="{BB962C8B-B14F-4D97-AF65-F5344CB8AC3E}">
        <p14:creationId xmlns:p14="http://schemas.microsoft.com/office/powerpoint/2010/main" val="18386840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857250" y="1162050"/>
            <a:ext cx="7429500" cy="4991100"/>
          </a:xfrm>
          <a:prstGeom prst="rect">
            <a:avLst/>
          </a:prstGeom>
        </p:spPr>
      </p:pic>
    </p:spTree>
    <p:extLst>
      <p:ext uri="{BB962C8B-B14F-4D97-AF65-F5344CB8AC3E}">
        <p14:creationId xmlns:p14="http://schemas.microsoft.com/office/powerpoint/2010/main" val="20236153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966787" y="986749"/>
            <a:ext cx="7210425" cy="4981575"/>
          </a:xfrm>
          <a:prstGeom prst="rect">
            <a:avLst/>
          </a:prstGeom>
        </p:spPr>
      </p:pic>
    </p:spTree>
    <p:extLst>
      <p:ext uri="{BB962C8B-B14F-4D97-AF65-F5344CB8AC3E}">
        <p14:creationId xmlns:p14="http://schemas.microsoft.com/office/powerpoint/2010/main" val="13608113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271462" y="986749"/>
            <a:ext cx="8601075" cy="5867400"/>
          </a:xfrm>
          <a:prstGeom prst="rect">
            <a:avLst/>
          </a:prstGeom>
        </p:spPr>
      </p:pic>
    </p:spTree>
    <p:extLst>
      <p:ext uri="{BB962C8B-B14F-4D97-AF65-F5344CB8AC3E}">
        <p14:creationId xmlns:p14="http://schemas.microsoft.com/office/powerpoint/2010/main" val="184737846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138112" y="986749"/>
            <a:ext cx="8562975" cy="5848350"/>
          </a:xfrm>
          <a:prstGeom prst="rect">
            <a:avLst/>
          </a:prstGeom>
        </p:spPr>
      </p:pic>
    </p:spTree>
    <p:extLst>
      <p:ext uri="{BB962C8B-B14F-4D97-AF65-F5344CB8AC3E}">
        <p14:creationId xmlns:p14="http://schemas.microsoft.com/office/powerpoint/2010/main" val="424167729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952500" y="1371600"/>
            <a:ext cx="7239000" cy="4953000"/>
          </a:xfrm>
          <a:prstGeom prst="rect">
            <a:avLst/>
          </a:prstGeom>
        </p:spPr>
      </p:pic>
    </p:spTree>
    <p:extLst>
      <p:ext uri="{BB962C8B-B14F-4D97-AF65-F5344CB8AC3E}">
        <p14:creationId xmlns:p14="http://schemas.microsoft.com/office/powerpoint/2010/main" val="13531109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779462" y="1274762"/>
            <a:ext cx="7229475" cy="4943475"/>
          </a:xfrm>
          <a:prstGeom prst="rect">
            <a:avLst/>
          </a:prstGeom>
        </p:spPr>
      </p:pic>
    </p:spTree>
    <p:extLst>
      <p:ext uri="{BB962C8B-B14F-4D97-AF65-F5344CB8AC3E}">
        <p14:creationId xmlns:p14="http://schemas.microsoft.com/office/powerpoint/2010/main" val="27709284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876300" y="1233487"/>
            <a:ext cx="7162800" cy="4924425"/>
          </a:xfrm>
          <a:prstGeom prst="rect">
            <a:avLst/>
          </a:prstGeom>
        </p:spPr>
      </p:pic>
    </p:spTree>
    <p:extLst>
      <p:ext uri="{BB962C8B-B14F-4D97-AF65-F5344CB8AC3E}">
        <p14:creationId xmlns:p14="http://schemas.microsoft.com/office/powerpoint/2010/main" val="3706796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291909" y="1025788"/>
            <a:ext cx="8560182" cy="5832212"/>
          </a:xfrm>
          <a:prstGeom prst="rect">
            <a:avLst/>
          </a:prstGeom>
        </p:spPr>
      </p:pic>
    </p:spTree>
    <p:extLst>
      <p:ext uri="{BB962C8B-B14F-4D97-AF65-F5344CB8AC3E}">
        <p14:creationId xmlns:p14="http://schemas.microsoft.com/office/powerpoint/2010/main" val="5751977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66" y="365004"/>
            <a:ext cx="7886700" cy="478935"/>
          </a:xfrm>
        </p:spPr>
        <p:txBody>
          <a:bodyPr>
            <a:normAutofit fontScale="90000"/>
          </a:bodyPr>
          <a:lstStyle/>
          <a:p>
            <a:r>
              <a:rPr lang="en-US" dirty="0"/>
              <a:t>Problem </a:t>
            </a:r>
            <a:r>
              <a:rPr lang="en-US" altLang="zh-CN" dirty="0"/>
              <a:t>setup</a:t>
            </a:r>
            <a:endParaRPr lang="en-US" dirty="0"/>
          </a:p>
        </p:txBody>
      </p:sp>
      <p:sp>
        <p:nvSpPr>
          <p:cNvPr id="5" name="TextBox 4"/>
          <p:cNvSpPr txBox="1"/>
          <p:nvPr/>
        </p:nvSpPr>
        <p:spPr>
          <a:xfrm>
            <a:off x="532636" y="878898"/>
            <a:ext cx="7636119"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Cooperative behavior - rendezvous</a:t>
            </a:r>
          </a:p>
        </p:txBody>
      </p:sp>
      <p:sp>
        <p:nvSpPr>
          <p:cNvPr id="54" name="TextBox 53"/>
          <p:cNvSpPr txBox="1"/>
          <p:nvPr/>
        </p:nvSpPr>
        <p:spPr>
          <a:xfrm>
            <a:off x="771956" y="3960620"/>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At node </a:t>
            </a:r>
            <a:r>
              <a:rPr lang="en-US" i="1" dirty="0">
                <a:latin typeface="Times New Roman" panose="02020603050405020304" pitchFamily="18" charset="0"/>
                <a:cs typeface="Times New Roman" panose="02020603050405020304" pitchFamily="18" charset="0"/>
              </a:rPr>
              <a:t>a</a:t>
            </a:r>
            <a:r>
              <a:rPr lang="en-US" dirty="0"/>
              <a:t>, UAV sends a rendezvous request to UGV who is in point </a:t>
            </a:r>
            <a:r>
              <a:rPr lang="en-US" i="1" dirty="0">
                <a:latin typeface="Times New Roman" panose="02020603050405020304" pitchFamily="18" charset="0"/>
                <a:cs typeface="Times New Roman" panose="02020603050405020304" pitchFamily="18" charset="0"/>
              </a:rPr>
              <a:t>c</a:t>
            </a:r>
          </a:p>
        </p:txBody>
      </p:sp>
      <mc:AlternateContent xmlns:mc="http://schemas.openxmlformats.org/markup-compatibility/2006" xmlns:a14="http://schemas.microsoft.com/office/drawing/2010/main">
        <mc:Choice Requires="a14">
          <p:sp>
            <p:nvSpPr>
              <p:cNvPr id="62" name="TextBox 61"/>
              <p:cNvSpPr txBox="1"/>
              <p:nvPr/>
            </p:nvSpPr>
            <p:spPr>
              <a:xfrm>
                <a:off x="771956" y="4386471"/>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UGV will do a forward search in the road to find a rendezvous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𝑟</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𝑟</m:t>
                            </m:r>
                          </m:sub>
                        </m:sSub>
                      </m:e>
                    </m:d>
                  </m:oMath>
                </a14:m>
                <a:r>
                  <a:rPr lang="en-US" dirty="0"/>
                  <a:t>  </a:t>
                </a:r>
                <a:endParaRPr lang="en-US" i="1" dirty="0">
                  <a:latin typeface="Times New Roman" panose="02020603050405020304" pitchFamily="18" charset="0"/>
                  <a:cs typeface="Times New Roman" panose="02020603050405020304" pitchFamily="18" charset="0"/>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771956" y="4386471"/>
                <a:ext cx="7636119" cy="369332"/>
              </a:xfrm>
              <a:prstGeom prst="rect">
                <a:avLst/>
              </a:prstGeom>
              <a:blipFill>
                <a:blip r:embed="rId6"/>
                <a:stretch>
                  <a:fillRect l="-559"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734714" y="4704278"/>
                <a:ext cx="6536723" cy="369332"/>
              </a:xfrm>
              <a:prstGeom prst="rect">
                <a:avLst/>
              </a:prstGeom>
              <a:noFill/>
            </p:spPr>
            <p:txBody>
              <a:bodyPr wrap="square" rtlCol="0">
                <a:spAutoFit/>
              </a:bodyPr>
              <a:lstStyle/>
              <a:p>
                <a:r>
                  <a:rPr lang="en-US" dirty="0" smtClean="0"/>
                  <a:t>Minimize         max(T(</a:t>
                </a:r>
                <a:r>
                  <a:rPr lang="en-US" i="1" dirty="0" smtClean="0">
                    <a:latin typeface="Times New Roman" panose="02020603050405020304" pitchFamily="18" charset="0"/>
                    <a:cs typeface="Times New Roman" panose="02020603050405020304" pitchFamily="18" charset="0"/>
                  </a:rPr>
                  <a:t>a,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𝑟</m:t>
                        </m:r>
                      </m:sub>
                    </m:sSub>
                  </m:oMath>
                </a14:m>
                <a:r>
                  <a:rPr lang="en-US" dirty="0" smtClean="0"/>
                  <a:t>),  T(c,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𝑟</m:t>
                        </m:r>
                      </m:sub>
                    </m:sSub>
                  </m:oMath>
                </a14:m>
                <a:r>
                  <a:rPr lang="en-US" dirty="0" smtClean="0"/>
                  <a:t>)) + 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𝑟</m:t>
                        </m:r>
                      </m:sub>
                    </m:sSub>
                  </m:oMath>
                </a14:m>
                <a:r>
                  <a:rPr lang="en-US" dirty="0" smtClean="0"/>
                  <a:t>, b)</a:t>
                </a:r>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734714" y="4704278"/>
                <a:ext cx="6536723" cy="369332"/>
              </a:xfrm>
              <a:prstGeom prst="rect">
                <a:avLst/>
              </a:prstGeom>
              <a:blipFill>
                <a:blip r:embed="rId8"/>
                <a:stretch>
                  <a:fillRect l="-840" t="-11667" b="-26667"/>
                </a:stretch>
              </a:blipFill>
            </p:spPr>
            <p:txBody>
              <a:bodyPr/>
              <a:lstStyle/>
              <a:p>
                <a:r>
                  <a:rPr lang="en-US">
                    <a:noFill/>
                  </a:rPr>
                  <a:t> </a:t>
                </a:r>
              </a:p>
            </p:txBody>
          </p:sp>
        </mc:Fallback>
      </mc:AlternateContent>
      <p:sp>
        <p:nvSpPr>
          <p:cNvPr id="10" name="TextBox 9"/>
          <p:cNvSpPr txBox="1"/>
          <p:nvPr/>
        </p:nvSpPr>
        <p:spPr>
          <a:xfrm>
            <a:off x="4077073" y="5924372"/>
            <a:ext cx="65" cy="553998"/>
          </a:xfrm>
          <a:prstGeom prst="rect">
            <a:avLst/>
          </a:prstGeom>
          <a:noFill/>
        </p:spPr>
        <p:txBody>
          <a:bodyPr wrap="none" lIns="0" tIns="0" rIns="0" bIns="0" rtlCol="0">
            <a:spAutoFit/>
          </a:bodyPr>
          <a:lstStyle/>
          <a:p>
            <a:endParaRPr lang="en-US" i="1" dirty="0">
              <a:latin typeface="Cambria Math" panose="02040503050406030204" pitchFamily="18" charset="0"/>
            </a:endParaRPr>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734714" y="5090939"/>
                <a:ext cx="6589720" cy="369332"/>
              </a:xfrm>
              <a:prstGeom prst="rect">
                <a:avLst/>
              </a:prstGeom>
              <a:noFill/>
            </p:spPr>
            <p:txBody>
              <a:bodyPr wrap="square" rtlCol="0">
                <a:spAutoFit/>
              </a:bodyPr>
              <a:lstStyle/>
              <a:p>
                <a:r>
                  <a:rPr lang="en-US" dirty="0" smtClean="0"/>
                  <a:t>(T(</a:t>
                </a:r>
                <a:r>
                  <a:rPr lang="en-US" i="1" dirty="0" smtClean="0">
                    <a:latin typeface="Times New Roman" panose="02020603050405020304" pitchFamily="18" charset="0"/>
                    <a:cs typeface="Times New Roman" panose="02020603050405020304" pitchFamily="18" charset="0"/>
                  </a:rPr>
                  <a:t>a</a:t>
                </a:r>
                <a:r>
                  <a:rPr lang="en-US" i="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𝑟</m:t>
                        </m:r>
                      </m:sub>
                    </m:sSub>
                  </m:oMath>
                </a14:m>
                <a:r>
                  <a:rPr lang="en-US" dirty="0" smtClean="0"/>
                  <a:t>): time needed for UAV to go to rendezvous point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𝑟</m:t>
                        </m:r>
                      </m:sub>
                    </m:sSub>
                  </m:oMath>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734714" y="5090939"/>
                <a:ext cx="6589720" cy="369332"/>
              </a:xfrm>
              <a:prstGeom prst="rect">
                <a:avLst/>
              </a:prstGeom>
              <a:blipFill>
                <a:blip r:embed="rId9"/>
                <a:stretch>
                  <a:fillRect l="-833"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1734714" y="5481178"/>
                <a:ext cx="6589720" cy="369332"/>
              </a:xfrm>
              <a:prstGeom prst="rect">
                <a:avLst/>
              </a:prstGeom>
              <a:noFill/>
            </p:spPr>
            <p:txBody>
              <a:bodyPr wrap="square" rtlCol="0">
                <a:spAutoFit/>
              </a:bodyPr>
              <a:lstStyle/>
              <a:p>
                <a:r>
                  <a:rPr lang="en-US" dirty="0" smtClean="0"/>
                  <a:t>(T(</a:t>
                </a:r>
                <a:r>
                  <a:rPr lang="en-US" i="1" dirty="0" smtClean="0">
                    <a:latin typeface="Times New Roman" panose="02020603050405020304" pitchFamily="18" charset="0"/>
                    <a:cs typeface="Times New Roman" panose="02020603050405020304" pitchFamily="18" charset="0"/>
                  </a:rPr>
                  <a:t>c,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𝑟</m:t>
                        </m:r>
                      </m:sub>
                    </m:sSub>
                  </m:oMath>
                </a14:m>
                <a:r>
                  <a:rPr lang="en-US" dirty="0" smtClean="0"/>
                  <a:t>): time needed for UGV to go to rendezvous point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𝑟</m:t>
                        </m:r>
                      </m:sub>
                    </m:sSub>
                  </m:oMath>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1734714" y="5481178"/>
                <a:ext cx="6589720" cy="369332"/>
              </a:xfrm>
              <a:prstGeom prst="rect">
                <a:avLst/>
              </a:prstGeom>
              <a:blipFill>
                <a:blip r:embed="rId10"/>
                <a:stretch>
                  <a:fillRect l="-833"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1761213" y="5885169"/>
                <a:ext cx="6589720" cy="369332"/>
              </a:xfrm>
              <a:prstGeom prst="rect">
                <a:avLst/>
              </a:prstGeom>
              <a:noFill/>
            </p:spPr>
            <p:txBody>
              <a:bodyPr wrap="square" rtlCol="0">
                <a:spAutoFit/>
              </a:bodyPr>
              <a:lstStyle/>
              <a:p>
                <a:r>
                  <a:rPr lang="en-US" dirty="0" smtClean="0"/>
                  <a:t>(</a:t>
                </a:r>
                <a:r>
                  <a:rPr lang="en-US" dirty="0"/>
                  <a:t>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𝑟</m:t>
                        </m:r>
                      </m:sub>
                    </m:sSub>
                  </m:oMath>
                </a14:m>
                <a:r>
                  <a:rPr lang="en-US" dirty="0"/>
                  <a:t>, b</a:t>
                </a:r>
                <a:r>
                  <a:rPr lang="en-US" dirty="0" smtClean="0"/>
                  <a:t>):</a:t>
                </a:r>
                <a:r>
                  <a:rPr lang="en-US" dirty="0"/>
                  <a:t> </a:t>
                </a:r>
                <a:r>
                  <a:rPr lang="en-US" dirty="0" smtClean="0"/>
                  <a:t>time needed for UAV to go back to task</a:t>
                </a:r>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761213" y="5885169"/>
                <a:ext cx="6589720" cy="369332"/>
              </a:xfrm>
              <a:prstGeom prst="rect">
                <a:avLst/>
              </a:prstGeom>
              <a:blipFill>
                <a:blip r:embed="rId11"/>
                <a:stretch>
                  <a:fillRect l="-833" t="-8197" b="-24590"/>
                </a:stretch>
              </a:blipFill>
            </p:spPr>
            <p:txBody>
              <a:bodyPr/>
              <a:lstStyle/>
              <a:p>
                <a:r>
                  <a:rPr lang="en-US">
                    <a:noFill/>
                  </a:rPr>
                  <a:t> </a:t>
                </a:r>
              </a:p>
            </p:txBody>
          </p:sp>
        </mc:Fallback>
      </mc:AlternateContent>
      <p:sp>
        <p:nvSpPr>
          <p:cNvPr id="59" name="TextBox 58"/>
          <p:cNvSpPr txBox="1"/>
          <p:nvPr/>
        </p:nvSpPr>
        <p:spPr>
          <a:xfrm>
            <a:off x="815491" y="6332907"/>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smtClean="0"/>
              <a:t>Assume constant time for recharging</a:t>
            </a:r>
            <a:endParaRPr lang="en-US" i="1" dirty="0">
              <a:latin typeface="Times New Roman" panose="02020603050405020304" pitchFamily="18" charset="0"/>
              <a:cs typeface="Times New Roman" panose="02020603050405020304" pitchFamily="18" charset="0"/>
            </a:endParaRPr>
          </a:p>
        </p:txBody>
      </p:sp>
      <p:pic>
        <p:nvPicPr>
          <p:cNvPr id="60" name="Picture 4" descr="Drones transparent PNG images - Stick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651957" y="2464473"/>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 descr="Jackal UGV - Small Weatherproof Robot - Clearpath"/>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957055" y="1394803"/>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65" name="Freeform 64"/>
          <p:cNvSpPr/>
          <p:nvPr/>
        </p:nvSpPr>
        <p:spPr>
          <a:xfrm>
            <a:off x="2742954" y="1394803"/>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2690202" y="2307740"/>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660320" y="287393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2932250" y="252318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3291025" y="227785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3532325" y="255307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3751400" y="290381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4180025" y="298830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624898" y="290063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185379" y="296040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642579" y="317947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6233129" y="298830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6814154" y="300965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7055454" y="348590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7420579" y="390885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7780100" y="351578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2690202" y="182386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3156927" y="16192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3567437" y="145381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4239789" y="142082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4565134" y="183020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5124589" y="204183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5810389" y="195470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6457820" y="18891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7157908" y="205621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7822954" y="261283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flipV="1">
            <a:off x="2657201" y="2024996"/>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1908572" y="1983025"/>
            <a:ext cx="989108" cy="369332"/>
          </a:xfrm>
          <a:prstGeom prst="rect">
            <a:avLst/>
          </a:prstGeom>
          <a:noFill/>
        </p:spPr>
        <p:txBody>
          <a:bodyPr wrap="square" rtlCol="0">
            <a:spAutoFit/>
          </a:bodyPr>
          <a:lstStyle/>
          <a:p>
            <a:r>
              <a:rPr lang="en-US" altLang="zh-CN" dirty="0"/>
              <a:t>detour</a:t>
            </a:r>
            <a:endParaRPr lang="en-US" dirty="0"/>
          </a:p>
        </p:txBody>
      </p:sp>
      <p:sp>
        <p:nvSpPr>
          <p:cNvPr id="93" name="Freeform 92"/>
          <p:cNvSpPr/>
          <p:nvPr/>
        </p:nvSpPr>
        <p:spPr>
          <a:xfrm>
            <a:off x="3405686" y="1557846"/>
            <a:ext cx="516975" cy="467149"/>
          </a:xfrm>
          <a:custGeom>
            <a:avLst/>
            <a:gdLst>
              <a:gd name="connsiteX0" fmla="*/ 0 w 621102"/>
              <a:gd name="connsiteY0" fmla="*/ 0 h 465826"/>
              <a:gd name="connsiteX1" fmla="*/ 172528 w 621102"/>
              <a:gd name="connsiteY1" fmla="*/ 345056 h 465826"/>
              <a:gd name="connsiteX2" fmla="*/ 621102 w 621102"/>
              <a:gd name="connsiteY2" fmla="*/ 465826 h 465826"/>
            </a:gdLst>
            <a:ahLst/>
            <a:cxnLst>
              <a:cxn ang="0">
                <a:pos x="connsiteX0" y="connsiteY0"/>
              </a:cxn>
              <a:cxn ang="0">
                <a:pos x="connsiteX1" y="connsiteY1"/>
              </a:cxn>
              <a:cxn ang="0">
                <a:pos x="connsiteX2" y="connsiteY2"/>
              </a:cxn>
            </a:cxnLst>
            <a:rect l="l" t="t" r="r" b="b"/>
            <a:pathLst>
              <a:path w="621102" h="465826">
                <a:moveTo>
                  <a:pt x="0" y="0"/>
                </a:moveTo>
                <a:cubicBezTo>
                  <a:pt x="34505" y="133709"/>
                  <a:pt x="69011" y="267418"/>
                  <a:pt x="172528" y="345056"/>
                </a:cubicBezTo>
                <a:cubicBezTo>
                  <a:pt x="276045" y="422694"/>
                  <a:pt x="448573" y="444260"/>
                  <a:pt x="621102" y="46582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93"/>
          <p:cNvSpPr/>
          <p:nvPr/>
        </p:nvSpPr>
        <p:spPr>
          <a:xfrm>
            <a:off x="5168494" y="2075288"/>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p:cNvSpPr/>
          <p:nvPr/>
        </p:nvSpPr>
        <p:spPr>
          <a:xfrm>
            <a:off x="5644351" y="2458194"/>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p:cNvSpPr/>
          <p:nvPr/>
        </p:nvSpPr>
        <p:spPr>
          <a:xfrm>
            <a:off x="3567342" y="2030991"/>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p:cNvSpPr/>
          <p:nvPr/>
        </p:nvSpPr>
        <p:spPr>
          <a:xfrm>
            <a:off x="3627201" y="1508708"/>
            <a:ext cx="412502" cy="513377"/>
          </a:xfrm>
          <a:custGeom>
            <a:avLst/>
            <a:gdLst>
              <a:gd name="connsiteX0" fmla="*/ 292308 w 412502"/>
              <a:gd name="connsiteY0" fmla="*/ 509665 h 509665"/>
              <a:gd name="connsiteX1" fmla="*/ 397239 w 412502"/>
              <a:gd name="connsiteY1" fmla="*/ 254833 h 509665"/>
              <a:gd name="connsiteX2" fmla="*/ 0 w 412502"/>
              <a:gd name="connsiteY2" fmla="*/ 0 h 509665"/>
            </a:gdLst>
            <a:ahLst/>
            <a:cxnLst>
              <a:cxn ang="0">
                <a:pos x="connsiteX0" y="connsiteY0"/>
              </a:cxn>
              <a:cxn ang="0">
                <a:pos x="connsiteX1" y="connsiteY1"/>
              </a:cxn>
              <a:cxn ang="0">
                <a:pos x="connsiteX2" y="connsiteY2"/>
              </a:cxn>
            </a:cxnLst>
            <a:rect l="l" t="t" r="r" b="b"/>
            <a:pathLst>
              <a:path w="412502" h="509665">
                <a:moveTo>
                  <a:pt x="292308" y="509665"/>
                </a:moveTo>
                <a:cubicBezTo>
                  <a:pt x="369132" y="424721"/>
                  <a:pt x="445957" y="339777"/>
                  <a:pt x="397239" y="254833"/>
                </a:cubicBezTo>
                <a:cubicBezTo>
                  <a:pt x="348521" y="169889"/>
                  <a:pt x="74951" y="47469"/>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97"/>
          <p:cNvSpPr/>
          <p:nvPr/>
        </p:nvSpPr>
        <p:spPr>
          <a:xfrm>
            <a:off x="5644300" y="2003294"/>
            <a:ext cx="210211" cy="450850"/>
          </a:xfrm>
          <a:custGeom>
            <a:avLst/>
            <a:gdLst>
              <a:gd name="connsiteX0" fmla="*/ 0 w 210211"/>
              <a:gd name="connsiteY0" fmla="*/ 450850 h 450850"/>
              <a:gd name="connsiteX1" fmla="*/ 177800 w 210211"/>
              <a:gd name="connsiteY1" fmla="*/ 285750 h 450850"/>
              <a:gd name="connsiteX2" fmla="*/ 209550 w 210211"/>
              <a:gd name="connsiteY2" fmla="*/ 0 h 450850"/>
            </a:gdLst>
            <a:ahLst/>
            <a:cxnLst>
              <a:cxn ang="0">
                <a:pos x="connsiteX0" y="connsiteY0"/>
              </a:cxn>
              <a:cxn ang="0">
                <a:pos x="connsiteX1" y="connsiteY1"/>
              </a:cxn>
              <a:cxn ang="0">
                <a:pos x="connsiteX2" y="connsiteY2"/>
              </a:cxn>
            </a:cxnLst>
            <a:rect l="l" t="t" r="r" b="b"/>
            <a:pathLst>
              <a:path w="210211" h="450850">
                <a:moveTo>
                  <a:pt x="0" y="450850"/>
                </a:moveTo>
                <a:cubicBezTo>
                  <a:pt x="71437" y="405871"/>
                  <a:pt x="142875" y="360892"/>
                  <a:pt x="177800" y="285750"/>
                </a:cubicBezTo>
                <a:cubicBezTo>
                  <a:pt x="212725" y="210608"/>
                  <a:pt x="211137" y="105304"/>
                  <a:pt x="20955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5836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257175" y="895350"/>
            <a:ext cx="8629650" cy="5962650"/>
          </a:xfrm>
          <a:prstGeom prst="rect">
            <a:avLst/>
          </a:prstGeom>
        </p:spPr>
      </p:pic>
    </p:spTree>
    <p:extLst>
      <p:ext uri="{BB962C8B-B14F-4D97-AF65-F5344CB8AC3E}">
        <p14:creationId xmlns:p14="http://schemas.microsoft.com/office/powerpoint/2010/main" val="35624756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147637" y="930053"/>
            <a:ext cx="8543925" cy="5943600"/>
          </a:xfrm>
          <a:prstGeom prst="rect">
            <a:avLst/>
          </a:prstGeom>
        </p:spPr>
      </p:pic>
    </p:spTree>
    <p:extLst>
      <p:ext uri="{BB962C8B-B14F-4D97-AF65-F5344CB8AC3E}">
        <p14:creationId xmlns:p14="http://schemas.microsoft.com/office/powerpoint/2010/main" val="40358106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719137" y="1355725"/>
            <a:ext cx="7248525" cy="4933950"/>
          </a:xfrm>
          <a:prstGeom prst="rect">
            <a:avLst/>
          </a:prstGeom>
        </p:spPr>
      </p:pic>
    </p:spTree>
    <p:extLst>
      <p:ext uri="{BB962C8B-B14F-4D97-AF65-F5344CB8AC3E}">
        <p14:creationId xmlns:p14="http://schemas.microsoft.com/office/powerpoint/2010/main" val="20690896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pic>
        <p:nvPicPr>
          <p:cNvPr id="5" name="Picture 4"/>
          <p:cNvPicPr>
            <a:picLocks noChangeAspect="1"/>
          </p:cNvPicPr>
          <p:nvPr/>
        </p:nvPicPr>
        <p:blipFill>
          <a:blip r:embed="rId3"/>
          <a:stretch>
            <a:fillRect/>
          </a:stretch>
        </p:blipFill>
        <p:spPr>
          <a:xfrm>
            <a:off x="2221312" y="852200"/>
            <a:ext cx="4701376" cy="3528000"/>
          </a:xfrm>
          <a:prstGeom prst="rect">
            <a:avLst/>
          </a:prstGeom>
        </p:spPr>
      </p:pic>
      <p:sp>
        <p:nvSpPr>
          <p:cNvPr id="6" name="TextBox 5"/>
          <p:cNvSpPr txBox="1"/>
          <p:nvPr/>
        </p:nvSpPr>
        <p:spPr>
          <a:xfrm>
            <a:off x="984250" y="4728375"/>
            <a:ext cx="7175500"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Energy model will decide the total travel time</a:t>
            </a:r>
          </a:p>
        </p:txBody>
      </p:sp>
    </p:spTree>
    <p:extLst>
      <p:ext uri="{BB962C8B-B14F-4D97-AF65-F5344CB8AC3E}">
        <p14:creationId xmlns:p14="http://schemas.microsoft.com/office/powerpoint/2010/main" val="4157018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6" name="TextBox 5"/>
          <p:cNvSpPr txBox="1"/>
          <p:nvPr/>
        </p:nvSpPr>
        <p:spPr>
          <a:xfrm>
            <a:off x="603249" y="505109"/>
            <a:ext cx="7175500"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Energy consumption model </a:t>
            </a:r>
          </a:p>
        </p:txBody>
      </p:sp>
      <p:pic>
        <p:nvPicPr>
          <p:cNvPr id="2" name="Picture 1"/>
          <p:cNvPicPr>
            <a:picLocks noChangeAspect="1"/>
          </p:cNvPicPr>
          <p:nvPr/>
        </p:nvPicPr>
        <p:blipFill>
          <a:blip r:embed="rId3"/>
          <a:stretch>
            <a:fillRect/>
          </a:stretch>
        </p:blipFill>
        <p:spPr>
          <a:xfrm>
            <a:off x="1392237" y="874441"/>
            <a:ext cx="5876925" cy="3898554"/>
          </a:xfrm>
          <a:prstGeom prst="rect">
            <a:avLst/>
          </a:prstGeom>
        </p:spPr>
      </p:pic>
      <p:pic>
        <p:nvPicPr>
          <p:cNvPr id="3" name="Picture 2"/>
          <p:cNvPicPr>
            <a:picLocks noChangeAspect="1"/>
          </p:cNvPicPr>
          <p:nvPr/>
        </p:nvPicPr>
        <p:blipFill>
          <a:blip r:embed="rId4"/>
          <a:stretch>
            <a:fillRect/>
          </a:stretch>
        </p:blipFill>
        <p:spPr>
          <a:xfrm>
            <a:off x="460375" y="4991100"/>
            <a:ext cx="8553450" cy="1956770"/>
          </a:xfrm>
          <a:prstGeom prst="rect">
            <a:avLst/>
          </a:prstGeom>
        </p:spPr>
      </p:pic>
    </p:spTree>
    <p:extLst>
      <p:ext uri="{BB962C8B-B14F-4D97-AF65-F5344CB8AC3E}">
        <p14:creationId xmlns:p14="http://schemas.microsoft.com/office/powerpoint/2010/main" val="98328762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6" name="TextBox 5"/>
          <p:cNvSpPr txBox="1"/>
          <p:nvPr/>
        </p:nvSpPr>
        <p:spPr>
          <a:xfrm>
            <a:off x="603250" y="499275"/>
            <a:ext cx="7175500"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Energy consumption model </a:t>
            </a:r>
          </a:p>
        </p:txBody>
      </p:sp>
      <p:pic>
        <p:nvPicPr>
          <p:cNvPr id="3" name="Picture 2"/>
          <p:cNvPicPr>
            <a:picLocks noChangeAspect="1"/>
          </p:cNvPicPr>
          <p:nvPr/>
        </p:nvPicPr>
        <p:blipFill>
          <a:blip r:embed="rId3"/>
          <a:stretch>
            <a:fillRect/>
          </a:stretch>
        </p:blipFill>
        <p:spPr>
          <a:xfrm>
            <a:off x="1479951" y="868607"/>
            <a:ext cx="6412698" cy="4253968"/>
          </a:xfrm>
          <a:prstGeom prst="rect">
            <a:avLst/>
          </a:prstGeom>
        </p:spPr>
      </p:pic>
      <p:pic>
        <p:nvPicPr>
          <p:cNvPr id="4" name="Picture 3"/>
          <p:cNvPicPr>
            <a:picLocks noChangeAspect="1"/>
          </p:cNvPicPr>
          <p:nvPr/>
        </p:nvPicPr>
        <p:blipFill>
          <a:blip r:embed="rId4"/>
          <a:stretch>
            <a:fillRect/>
          </a:stretch>
        </p:blipFill>
        <p:spPr>
          <a:xfrm>
            <a:off x="501650" y="5199063"/>
            <a:ext cx="8553450" cy="1658937"/>
          </a:xfrm>
          <a:prstGeom prst="rect">
            <a:avLst/>
          </a:prstGeom>
        </p:spPr>
      </p:pic>
    </p:spTree>
    <p:extLst>
      <p:ext uri="{BB962C8B-B14F-4D97-AF65-F5344CB8AC3E}">
        <p14:creationId xmlns:p14="http://schemas.microsoft.com/office/powerpoint/2010/main" val="36989089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384379" y="1082489"/>
            <a:ext cx="4530650" cy="3067839"/>
          </a:xfrm>
          <a:prstGeom prst="rect">
            <a:avLst/>
          </a:prstGeom>
        </p:spPr>
      </p:pic>
      <p:pic>
        <p:nvPicPr>
          <p:cNvPr id="41" name="Picture 40"/>
          <p:cNvPicPr/>
          <p:nvPr/>
        </p:nvPicPr>
        <p:blipFill rotWithShape="1">
          <a:blip r:embed="rId4">
            <a:extLst>
              <a:ext uri="{28A0092B-C50C-407E-A947-70E740481C1C}">
                <a14:useLocalDpi xmlns:a14="http://schemas.microsoft.com/office/drawing/2010/main" val="0"/>
              </a:ext>
            </a:extLst>
          </a:blip>
          <a:srcRect l="6149" t="5326" r="4045" b="3093"/>
          <a:stretch/>
        </p:blipFill>
        <p:spPr bwMode="auto">
          <a:xfrm>
            <a:off x="508959" y="897147"/>
            <a:ext cx="3583089" cy="3438525"/>
          </a:xfrm>
          <a:prstGeom prst="rect">
            <a:avLst/>
          </a:prstGeom>
          <a:noFill/>
          <a:ln>
            <a:noFill/>
          </a:ln>
          <a:extLst>
            <a:ext uri="{53640926-AAD7-44D8-BBD7-CCE9431645EC}">
              <a14:shadowObscured xmlns:a14="http://schemas.microsoft.com/office/drawing/2010/main"/>
            </a:ext>
          </a:extLst>
        </p:spPr>
      </p:pic>
      <p:cxnSp>
        <p:nvCxnSpPr>
          <p:cNvPr id="3" name="Straight Arrow Connector 2"/>
          <p:cNvCxnSpPr/>
          <p:nvPr/>
        </p:nvCxnSpPr>
        <p:spPr>
          <a:xfrm flipH="1">
            <a:off x="1846053" y="724619"/>
            <a:ext cx="336430" cy="357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82483" y="491887"/>
            <a:ext cx="2685565" cy="369332"/>
          </a:xfrm>
          <a:prstGeom prst="rect">
            <a:avLst/>
          </a:prstGeom>
          <a:noFill/>
        </p:spPr>
        <p:txBody>
          <a:bodyPr wrap="square" rtlCol="0">
            <a:spAutoFit/>
          </a:bodyPr>
          <a:lstStyle/>
          <a:p>
            <a:r>
              <a:rPr lang="en-US" dirty="0" smtClean="0"/>
              <a:t>UAV and UGV start here</a:t>
            </a:r>
            <a:endParaRPr lang="en-US" dirty="0"/>
          </a:p>
        </p:txBody>
      </p:sp>
      <p:cxnSp>
        <p:nvCxnSpPr>
          <p:cNvPr id="51" name="Straight Arrow Connector 50"/>
          <p:cNvCxnSpPr/>
          <p:nvPr/>
        </p:nvCxnSpPr>
        <p:spPr>
          <a:xfrm flipH="1">
            <a:off x="6078746" y="996044"/>
            <a:ext cx="336430" cy="357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380672" y="685678"/>
            <a:ext cx="2685565" cy="369332"/>
          </a:xfrm>
          <a:prstGeom prst="rect">
            <a:avLst/>
          </a:prstGeom>
          <a:noFill/>
        </p:spPr>
        <p:txBody>
          <a:bodyPr wrap="square" rtlCol="0">
            <a:spAutoFit/>
          </a:bodyPr>
          <a:lstStyle/>
          <a:p>
            <a:r>
              <a:rPr lang="en-US" dirty="0" smtClean="0"/>
              <a:t>UAV and UGV start here</a:t>
            </a:r>
            <a:endParaRPr lang="en-US" dirty="0"/>
          </a:p>
        </p:txBody>
      </p:sp>
      <p:sp>
        <p:nvSpPr>
          <p:cNvPr id="11" name="Title 1"/>
          <p:cNvSpPr>
            <a:spLocks noGrp="1"/>
          </p:cNvSpPr>
          <p:nvPr>
            <p:ph type="title"/>
          </p:nvPr>
        </p:nvSpPr>
        <p:spPr>
          <a:xfrm>
            <a:off x="628650" y="-350869"/>
            <a:ext cx="7886700" cy="1325563"/>
          </a:xfrm>
        </p:spPr>
        <p:txBody>
          <a:bodyPr>
            <a:normAutofit/>
          </a:bodyPr>
          <a:lstStyle/>
          <a:p>
            <a:r>
              <a:rPr lang="en-US" sz="2400" dirty="0" smtClean="0">
                <a:latin typeface="Times New Roman" panose="02020603050405020304" pitchFamily="18" charset="0"/>
                <a:cs typeface="Times New Roman" panose="02020603050405020304" pitchFamily="18" charset="0"/>
              </a:rPr>
              <a:t>Discussion</a:t>
            </a:r>
            <a:endParaRPr lang="en-US" sz="240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1441690" y="4759439"/>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t>Modifications </a:t>
            </a:r>
            <a:r>
              <a:rPr lang="en-US" dirty="0"/>
              <a:t>to the instance</a:t>
            </a:r>
          </a:p>
        </p:txBody>
      </p:sp>
      <p:sp>
        <p:nvSpPr>
          <p:cNvPr id="14" name="TextBox 13"/>
          <p:cNvSpPr txBox="1"/>
          <p:nvPr/>
        </p:nvSpPr>
        <p:spPr>
          <a:xfrm>
            <a:off x="1441690" y="5214356"/>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t>More analysis needed</a:t>
            </a:r>
          </a:p>
        </p:txBody>
      </p:sp>
    </p:spTree>
    <p:extLst>
      <p:ext uri="{BB962C8B-B14F-4D97-AF65-F5344CB8AC3E}">
        <p14:creationId xmlns:p14="http://schemas.microsoft.com/office/powerpoint/2010/main" val="25200297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0436" y="366381"/>
            <a:ext cx="2685565" cy="369332"/>
          </a:xfrm>
          <a:prstGeom prst="rect">
            <a:avLst/>
          </a:prstGeom>
          <a:noFill/>
        </p:spPr>
        <p:txBody>
          <a:bodyPr wrap="square" rtlCol="0">
            <a:spAutoFit/>
          </a:bodyPr>
          <a:lstStyle/>
          <a:p>
            <a:r>
              <a:rPr lang="en-US" dirty="0" smtClean="0"/>
              <a:t>Problem</a:t>
            </a:r>
            <a:endParaRPr lang="en-US" dirty="0"/>
          </a:p>
        </p:txBody>
      </p:sp>
      <p:sp>
        <p:nvSpPr>
          <p:cNvPr id="12" name="TextBox 11"/>
          <p:cNvSpPr txBox="1"/>
          <p:nvPr/>
        </p:nvSpPr>
        <p:spPr>
          <a:xfrm>
            <a:off x="1035170" y="892662"/>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t>Gap in objective function</a:t>
            </a:r>
            <a:endParaRPr lang="en-US" dirty="0"/>
          </a:p>
        </p:txBody>
      </p:sp>
      <p:pic>
        <p:nvPicPr>
          <p:cNvPr id="5" name="Picture 4"/>
          <p:cNvPicPr>
            <a:picLocks noChangeAspect="1"/>
          </p:cNvPicPr>
          <p:nvPr/>
        </p:nvPicPr>
        <p:blipFill>
          <a:blip r:embed="rId3"/>
          <a:stretch>
            <a:fillRect/>
          </a:stretch>
        </p:blipFill>
        <p:spPr>
          <a:xfrm>
            <a:off x="1782388" y="1514475"/>
            <a:ext cx="4981575" cy="2000250"/>
          </a:xfrm>
          <a:prstGeom prst="rect">
            <a:avLst/>
          </a:prstGeom>
        </p:spPr>
      </p:pic>
      <p:pic>
        <p:nvPicPr>
          <p:cNvPr id="6" name="Picture 5"/>
          <p:cNvPicPr>
            <a:picLocks noChangeAspect="1"/>
          </p:cNvPicPr>
          <p:nvPr/>
        </p:nvPicPr>
        <p:blipFill>
          <a:blip r:embed="rId4"/>
          <a:stretch>
            <a:fillRect/>
          </a:stretch>
        </p:blipFill>
        <p:spPr>
          <a:xfrm>
            <a:off x="2405248" y="3856853"/>
            <a:ext cx="3819525" cy="1209675"/>
          </a:xfrm>
          <a:prstGeom prst="rect">
            <a:avLst/>
          </a:prstGeom>
        </p:spPr>
      </p:pic>
    </p:spTree>
    <p:extLst>
      <p:ext uri="{BB962C8B-B14F-4D97-AF65-F5344CB8AC3E}">
        <p14:creationId xmlns:p14="http://schemas.microsoft.com/office/powerpoint/2010/main" val="357189140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40554" y="311384"/>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t>Option 1</a:t>
            </a:r>
            <a:endParaRPr lang="en-US" dirty="0"/>
          </a:p>
        </p:txBody>
      </p:sp>
      <p:sp>
        <p:nvSpPr>
          <p:cNvPr id="2" name="TextBox 1"/>
          <p:cNvSpPr txBox="1"/>
          <p:nvPr/>
        </p:nvSpPr>
        <p:spPr>
          <a:xfrm>
            <a:off x="986117" y="1129551"/>
            <a:ext cx="1290918" cy="376518"/>
          </a:xfrm>
          <a:prstGeom prst="rect">
            <a:avLst/>
          </a:prstGeom>
          <a:noFill/>
        </p:spPr>
        <p:txBody>
          <a:bodyPr wrap="square" rtlCol="0">
            <a:spAutoFit/>
          </a:bodyPr>
          <a:lstStyle/>
          <a:p>
            <a:r>
              <a:rPr lang="en-US" dirty="0" smtClean="0"/>
              <a:t>TSP</a:t>
            </a:r>
            <a:endParaRPr lang="en-US" dirty="0"/>
          </a:p>
        </p:txBody>
      </p:sp>
      <p:sp>
        <p:nvSpPr>
          <p:cNvPr id="7" name="TextBox 6"/>
          <p:cNvSpPr txBox="1"/>
          <p:nvPr/>
        </p:nvSpPr>
        <p:spPr>
          <a:xfrm>
            <a:off x="1069788" y="1568824"/>
            <a:ext cx="1290918" cy="376518"/>
          </a:xfrm>
          <a:prstGeom prst="rect">
            <a:avLst/>
          </a:prstGeom>
          <a:noFill/>
        </p:spPr>
        <p:txBody>
          <a:bodyPr wrap="square" rtlCol="0">
            <a:spAutoFit/>
          </a:bodyPr>
          <a:lstStyle/>
          <a:p>
            <a:r>
              <a:rPr lang="en-US" dirty="0" smtClean="0"/>
              <a:t>+</a:t>
            </a:r>
            <a:endParaRPr lang="en-US" dirty="0"/>
          </a:p>
        </p:txBody>
      </p:sp>
      <p:sp>
        <p:nvSpPr>
          <p:cNvPr id="8" name="TextBox 7"/>
          <p:cNvSpPr txBox="1"/>
          <p:nvPr/>
        </p:nvSpPr>
        <p:spPr>
          <a:xfrm>
            <a:off x="747058" y="2008097"/>
            <a:ext cx="1769036" cy="646331"/>
          </a:xfrm>
          <a:prstGeom prst="rect">
            <a:avLst/>
          </a:prstGeom>
          <a:noFill/>
        </p:spPr>
        <p:txBody>
          <a:bodyPr wrap="square" rtlCol="0">
            <a:spAutoFit/>
          </a:bodyPr>
          <a:lstStyle/>
          <a:p>
            <a:r>
              <a:rPr lang="en-US" dirty="0" smtClean="0"/>
              <a:t>Hardware demonstration</a:t>
            </a:r>
            <a:endParaRPr lang="en-US" dirty="0"/>
          </a:p>
        </p:txBody>
      </p:sp>
      <p:sp>
        <p:nvSpPr>
          <p:cNvPr id="9" name="TextBox 8"/>
          <p:cNvSpPr txBox="1"/>
          <p:nvPr/>
        </p:nvSpPr>
        <p:spPr>
          <a:xfrm>
            <a:off x="3756211" y="1129551"/>
            <a:ext cx="1290918" cy="376518"/>
          </a:xfrm>
          <a:prstGeom prst="rect">
            <a:avLst/>
          </a:prstGeom>
          <a:noFill/>
        </p:spPr>
        <p:txBody>
          <a:bodyPr wrap="square" rtlCol="0">
            <a:spAutoFit/>
          </a:bodyPr>
          <a:lstStyle/>
          <a:p>
            <a:r>
              <a:rPr lang="en-US" dirty="0" smtClean="0"/>
              <a:t>CMDP</a:t>
            </a:r>
            <a:endParaRPr lang="en-US" dirty="0"/>
          </a:p>
        </p:txBody>
      </p:sp>
      <p:sp>
        <p:nvSpPr>
          <p:cNvPr id="10" name="TextBox 9"/>
          <p:cNvSpPr txBox="1"/>
          <p:nvPr/>
        </p:nvSpPr>
        <p:spPr>
          <a:xfrm>
            <a:off x="3839882" y="1568824"/>
            <a:ext cx="1290918" cy="376518"/>
          </a:xfrm>
          <a:prstGeom prst="rect">
            <a:avLst/>
          </a:prstGeom>
          <a:noFill/>
        </p:spPr>
        <p:txBody>
          <a:bodyPr wrap="square" rtlCol="0">
            <a:spAutoFit/>
          </a:bodyPr>
          <a:lstStyle/>
          <a:p>
            <a:r>
              <a:rPr lang="en-US" dirty="0" smtClean="0"/>
              <a:t>+</a:t>
            </a:r>
            <a:endParaRPr lang="en-US" dirty="0"/>
          </a:p>
        </p:txBody>
      </p:sp>
      <p:sp>
        <p:nvSpPr>
          <p:cNvPr id="11" name="TextBox 10"/>
          <p:cNvSpPr txBox="1"/>
          <p:nvPr/>
        </p:nvSpPr>
        <p:spPr>
          <a:xfrm>
            <a:off x="3517152" y="2008097"/>
            <a:ext cx="1769036" cy="646331"/>
          </a:xfrm>
          <a:prstGeom prst="rect">
            <a:avLst/>
          </a:prstGeom>
          <a:noFill/>
        </p:spPr>
        <p:txBody>
          <a:bodyPr wrap="square" rtlCol="0">
            <a:spAutoFit/>
          </a:bodyPr>
          <a:lstStyle/>
          <a:p>
            <a:r>
              <a:rPr lang="en-US" dirty="0" smtClean="0"/>
              <a:t>Unity demonstration</a:t>
            </a:r>
            <a:endParaRPr lang="en-US" dirty="0"/>
          </a:p>
        </p:txBody>
      </p:sp>
      <p:sp>
        <p:nvSpPr>
          <p:cNvPr id="13" name="TextBox 12"/>
          <p:cNvSpPr txBox="1"/>
          <p:nvPr/>
        </p:nvSpPr>
        <p:spPr>
          <a:xfrm>
            <a:off x="640554" y="3429000"/>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t>Option 2</a:t>
            </a:r>
            <a:endParaRPr lang="en-US" dirty="0"/>
          </a:p>
        </p:txBody>
      </p:sp>
      <p:sp>
        <p:nvSpPr>
          <p:cNvPr id="14" name="TextBox 13"/>
          <p:cNvSpPr txBox="1"/>
          <p:nvPr/>
        </p:nvSpPr>
        <p:spPr>
          <a:xfrm>
            <a:off x="1664445" y="4153666"/>
            <a:ext cx="1852707" cy="369332"/>
          </a:xfrm>
          <a:prstGeom prst="rect">
            <a:avLst/>
          </a:prstGeom>
          <a:noFill/>
        </p:spPr>
        <p:txBody>
          <a:bodyPr wrap="square" rtlCol="0">
            <a:spAutoFit/>
          </a:bodyPr>
          <a:lstStyle/>
          <a:p>
            <a:r>
              <a:rPr lang="en-US" dirty="0" smtClean="0"/>
              <a:t>Task planning</a:t>
            </a:r>
            <a:endParaRPr lang="en-US" dirty="0"/>
          </a:p>
        </p:txBody>
      </p:sp>
      <p:sp>
        <p:nvSpPr>
          <p:cNvPr id="16" name="TextBox 15"/>
          <p:cNvSpPr txBox="1"/>
          <p:nvPr/>
        </p:nvSpPr>
        <p:spPr>
          <a:xfrm>
            <a:off x="1840752" y="5033380"/>
            <a:ext cx="1769036" cy="369332"/>
          </a:xfrm>
          <a:prstGeom prst="rect">
            <a:avLst/>
          </a:prstGeom>
          <a:noFill/>
        </p:spPr>
        <p:txBody>
          <a:bodyPr wrap="square" rtlCol="0">
            <a:spAutoFit/>
          </a:bodyPr>
          <a:lstStyle/>
          <a:p>
            <a:r>
              <a:rPr lang="en-US" dirty="0" smtClean="0"/>
              <a:t>CMDP</a:t>
            </a:r>
            <a:endParaRPr lang="en-US" dirty="0"/>
          </a:p>
        </p:txBody>
      </p:sp>
      <p:cxnSp>
        <p:nvCxnSpPr>
          <p:cNvPr id="17" name="Straight Arrow Connector 16"/>
          <p:cNvCxnSpPr/>
          <p:nvPr/>
        </p:nvCxnSpPr>
        <p:spPr>
          <a:xfrm>
            <a:off x="2032000" y="4522998"/>
            <a:ext cx="5976" cy="510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408518" y="4522998"/>
            <a:ext cx="0" cy="510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6479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30680" y="1005840"/>
            <a:ext cx="6355080"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Intro</a:t>
            </a:r>
          </a:p>
          <a:p>
            <a:pPr marL="285750" indent="-285750">
              <a:buFont typeface="Arial" panose="020B0604020202020204" pitchFamily="34" charset="0"/>
              <a:buChar char="•"/>
            </a:pPr>
            <a:r>
              <a:rPr lang="en-US" dirty="0" smtClean="0"/>
              <a:t>A: </a:t>
            </a:r>
            <a:r>
              <a:rPr lang="en-US" dirty="0" err="1" smtClean="0"/>
              <a:t>minmax</a:t>
            </a:r>
            <a:r>
              <a:rPr lang="en-US" dirty="0" smtClean="0"/>
              <a:t> latency</a:t>
            </a:r>
          </a:p>
          <a:p>
            <a:pPr marL="285750" indent="-285750">
              <a:buFont typeface="Arial" panose="020B0604020202020204" pitchFamily="34" charset="0"/>
              <a:buChar char="•"/>
            </a:pPr>
            <a:r>
              <a:rPr lang="en-US" dirty="0" smtClean="0"/>
              <a:t>G: CMDP  a complete example </a:t>
            </a:r>
            <a:r>
              <a:rPr lang="en-US" dirty="0" err="1" smtClean="0"/>
              <a:t>minmax</a:t>
            </a:r>
            <a:r>
              <a:rPr lang="en-US" dirty="0" smtClean="0"/>
              <a:t> latency </a:t>
            </a:r>
            <a:endParaRPr lang="en-US" dirty="0"/>
          </a:p>
        </p:txBody>
      </p:sp>
    </p:spTree>
    <p:extLst>
      <p:ext uri="{BB962C8B-B14F-4D97-AF65-F5344CB8AC3E}">
        <p14:creationId xmlns:p14="http://schemas.microsoft.com/office/powerpoint/2010/main" val="26895629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64894"/>
            <a:ext cx="7886700" cy="478935"/>
          </a:xfrm>
        </p:spPr>
        <p:txBody>
          <a:bodyPr>
            <a:normAutofit fontScale="90000"/>
          </a:bodyPr>
          <a:lstStyle/>
          <a:p>
            <a:r>
              <a:rPr lang="en-US" dirty="0" smtClean="0"/>
              <a:t>C</a:t>
            </a:r>
            <a:r>
              <a:rPr lang="en-US" altLang="zh-CN" dirty="0" smtClean="0"/>
              <a:t>hance </a:t>
            </a:r>
            <a:r>
              <a:rPr lang="en-US" dirty="0" smtClean="0"/>
              <a:t>Constrained MDP</a:t>
            </a:r>
            <a:endParaRPr lang="en-US" dirty="0"/>
          </a:p>
        </p:txBody>
      </p:sp>
      <p:sp>
        <p:nvSpPr>
          <p:cNvPr id="7" name="TextBox 6"/>
          <p:cNvSpPr txBox="1"/>
          <p:nvPr/>
        </p:nvSpPr>
        <p:spPr>
          <a:xfrm>
            <a:off x="1154243" y="2911911"/>
            <a:ext cx="6618157"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Minimize the expected task duration</a:t>
            </a:r>
            <a:endParaRPr lang="en-US" dirty="0"/>
          </a:p>
        </p:txBody>
      </p:sp>
      <p:sp>
        <p:nvSpPr>
          <p:cNvPr id="8" name="TextBox 7"/>
          <p:cNvSpPr txBox="1"/>
          <p:nvPr/>
        </p:nvSpPr>
        <p:spPr>
          <a:xfrm>
            <a:off x="1154243" y="4966708"/>
            <a:ext cx="6618157"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Risk is defined as the probability of entering the failure state </a:t>
            </a:r>
            <a:endParaRPr lang="en-US" dirty="0"/>
          </a:p>
        </p:txBody>
      </p:sp>
      <p:sp>
        <p:nvSpPr>
          <p:cNvPr id="10" name="TextBox 9"/>
          <p:cNvSpPr txBox="1"/>
          <p:nvPr/>
        </p:nvSpPr>
        <p:spPr>
          <a:xfrm>
            <a:off x="1154243" y="6030257"/>
            <a:ext cx="6618157"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Transform CCMDP to Constrained MDP</a:t>
            </a:r>
            <a:endParaRPr lang="en-US" dirty="0"/>
          </a:p>
        </p:txBody>
      </p:sp>
      <p:pic>
        <p:nvPicPr>
          <p:cNvPr id="5" name="Picture 4" descr="\documentclass{article}&#10;\usepackage{amsmath,amssymb,amsfonts, mathtools}&#10;\pagestyle{empty}&#10;\DeclareMathOperator*{\argmin}{argmin} &#10;\begin{document}&#10;&#10;$S = S_g \times S_a \times \mathcal{T}_g \times \mathcal{B} ~\cup~ \{s_{ob}\}$&#10;&#10;\end{document}" title="IguanaTex Bitmap Display"/>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538063" y="3429000"/>
            <a:ext cx="3405715" cy="265143"/>
          </a:xfrm>
          <a:prstGeom prst="rect">
            <a:avLst/>
          </a:prstGeom>
        </p:spPr>
      </p:pic>
      <p:sp>
        <p:nvSpPr>
          <p:cNvPr id="11" name="TextBox 10"/>
          <p:cNvSpPr txBox="1"/>
          <p:nvPr/>
        </p:nvSpPr>
        <p:spPr>
          <a:xfrm>
            <a:off x="1936800" y="3338453"/>
            <a:ext cx="1687663" cy="369332"/>
          </a:xfrm>
          <a:prstGeom prst="rect">
            <a:avLst/>
          </a:prstGeom>
          <a:noFill/>
        </p:spPr>
        <p:txBody>
          <a:bodyPr wrap="square" rtlCol="0">
            <a:spAutoFit/>
          </a:bodyPr>
          <a:lstStyle/>
          <a:p>
            <a:r>
              <a:rPr lang="en-US" dirty="0" smtClean="0"/>
              <a:t>State space:</a:t>
            </a:r>
            <a:endParaRPr lang="en-US" dirty="0"/>
          </a:p>
        </p:txBody>
      </p:sp>
      <p:sp>
        <p:nvSpPr>
          <p:cNvPr id="12" name="TextBox 11"/>
          <p:cNvSpPr txBox="1"/>
          <p:nvPr/>
        </p:nvSpPr>
        <p:spPr>
          <a:xfrm>
            <a:off x="1936800" y="3806231"/>
            <a:ext cx="1687663" cy="369332"/>
          </a:xfrm>
          <a:prstGeom prst="rect">
            <a:avLst/>
          </a:prstGeom>
          <a:noFill/>
        </p:spPr>
        <p:txBody>
          <a:bodyPr wrap="square" rtlCol="0">
            <a:spAutoFit/>
          </a:bodyPr>
          <a:lstStyle/>
          <a:p>
            <a:r>
              <a:rPr lang="en-US" dirty="0" smtClean="0"/>
              <a:t>Action space:</a:t>
            </a:r>
            <a:endParaRPr lang="en-US" dirty="0"/>
          </a:p>
        </p:txBody>
      </p:sp>
      <p:sp>
        <p:nvSpPr>
          <p:cNvPr id="13" name="TextBox 12"/>
          <p:cNvSpPr txBox="1"/>
          <p:nvPr/>
        </p:nvSpPr>
        <p:spPr>
          <a:xfrm>
            <a:off x="3624463" y="3862175"/>
            <a:ext cx="4521600"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Move forward with best range speed</a:t>
            </a:r>
          </a:p>
          <a:p>
            <a:pPr marL="285750" indent="-285750">
              <a:buFont typeface="Arial" panose="020B0604020202020204" pitchFamily="34" charset="0"/>
              <a:buChar char="•"/>
            </a:pPr>
            <a:r>
              <a:rPr lang="en-US" altLang="zh-CN" sz="1400" dirty="0" smtClean="0"/>
              <a:t>Rendezvous </a:t>
            </a:r>
            <a:r>
              <a:rPr lang="en-US" sz="1400" dirty="0" smtClean="0"/>
              <a:t>with </a:t>
            </a:r>
            <a:r>
              <a:rPr lang="en-US" sz="1400" dirty="0"/>
              <a:t>best range </a:t>
            </a:r>
            <a:r>
              <a:rPr lang="en-US" sz="1400" dirty="0" smtClean="0"/>
              <a:t>speed</a:t>
            </a:r>
          </a:p>
          <a:p>
            <a:pPr marL="285750" indent="-285750">
              <a:buFont typeface="Arial" panose="020B0604020202020204" pitchFamily="34" charset="0"/>
              <a:buChar char="•"/>
            </a:pPr>
            <a:r>
              <a:rPr lang="en-US" sz="1400" dirty="0" smtClean="0"/>
              <a:t>Move forward with best endurance speed</a:t>
            </a:r>
          </a:p>
          <a:p>
            <a:pPr marL="285750" indent="-285750">
              <a:buFont typeface="Arial" panose="020B0604020202020204" pitchFamily="34" charset="0"/>
              <a:buChar char="•"/>
            </a:pPr>
            <a:r>
              <a:rPr lang="en-US" altLang="zh-CN" sz="1400" dirty="0" smtClean="0"/>
              <a:t>Rendezvous </a:t>
            </a:r>
            <a:r>
              <a:rPr lang="en-US" sz="1400" dirty="0" smtClean="0"/>
              <a:t>with </a:t>
            </a:r>
            <a:r>
              <a:rPr lang="en-US" sz="1400" dirty="0"/>
              <a:t>best endurance </a:t>
            </a:r>
            <a:r>
              <a:rPr lang="en-US" sz="1400" dirty="0" smtClean="0"/>
              <a:t>speed</a:t>
            </a:r>
            <a:endParaRPr lang="en-US" sz="1400" dirty="0"/>
          </a:p>
        </p:txBody>
      </p:sp>
      <p:pic>
        <p:nvPicPr>
          <p:cNvPr id="15" name="Picture 14" descr="\documentclass{article}&#10;\usepackage{amsmath,amssymb,amsfonts, mathtools}&#10;\pagestyle{empty}&#10;\DeclareMathOperator*{\argmin}{argmin} &#10;\begin{document}&#10;&#10;\begin{align*}&#10;    \pi^* = &amp; \argmin_{\pi} \mathbb{E}\left [ \sum_{i=0}^{\infty} C(s_i, \pi(s_i)) \right ]  \\&#10;    \rm{s.t.}~&amp;~ \rho^{\pi}(s_0) \leq \delta&#10;\end{align*}&#10;&#10;\end{document}" title="IguanaTex Bitmap Display"/>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907599" y="1156639"/>
            <a:ext cx="3497142" cy="1144381"/>
          </a:xfrm>
          <a:prstGeom prst="rect">
            <a:avLst/>
          </a:prstGeom>
        </p:spPr>
      </p:pic>
      <p:pic>
        <p:nvPicPr>
          <p:cNvPr id="17" name="Picture 16" descr="\documentclass{article}&#10;\usepackage{amsmath,amssymb,amsfonts, mathtools}&#10;\pagestyle{empty}&#10;\DeclareMathOperator*{\argmin}{argmin} &#10;\begin{document}&#10;&#10;\begin{equation*}&#10;    \rho^{\pi} (s_0) = \mathbf{P}(\exists t ~s_t = s_{ob} \mid s_0)&#10;\end{equation*}&#10;&#10;\end{document}" title="IguanaTex Bitmap Display"/>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2952463" y="5486466"/>
            <a:ext cx="3021714" cy="254476"/>
          </a:xfrm>
          <a:prstGeom prst="rect">
            <a:avLst/>
          </a:prstGeom>
        </p:spPr>
      </p:pic>
    </p:spTree>
    <p:extLst>
      <p:ext uri="{BB962C8B-B14F-4D97-AF65-F5344CB8AC3E}">
        <p14:creationId xmlns:p14="http://schemas.microsoft.com/office/powerpoint/2010/main" val="11092483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26365" y="1368545"/>
            <a:ext cx="8181975" cy="4314825"/>
          </a:xfrm>
          <a:prstGeom prst="rect">
            <a:avLst/>
          </a:prstGeom>
        </p:spPr>
      </p:pic>
      <p:pic>
        <p:nvPicPr>
          <p:cNvPr id="4" name="Picture 3"/>
          <p:cNvPicPr>
            <a:picLocks noChangeAspect="1"/>
          </p:cNvPicPr>
          <p:nvPr/>
        </p:nvPicPr>
        <p:blipFill>
          <a:blip r:embed="rId4"/>
          <a:stretch>
            <a:fillRect/>
          </a:stretch>
        </p:blipFill>
        <p:spPr>
          <a:xfrm>
            <a:off x="3178549" y="5902072"/>
            <a:ext cx="3181350" cy="590550"/>
          </a:xfrm>
          <a:prstGeom prst="rect">
            <a:avLst/>
          </a:prstGeom>
        </p:spPr>
      </p:pic>
      <p:sp>
        <p:nvSpPr>
          <p:cNvPr id="2" name="TextBox 1"/>
          <p:cNvSpPr txBox="1"/>
          <p:nvPr/>
        </p:nvSpPr>
        <p:spPr>
          <a:xfrm>
            <a:off x="818776" y="364565"/>
            <a:ext cx="7853083" cy="369332"/>
          </a:xfrm>
          <a:prstGeom prst="rect">
            <a:avLst/>
          </a:prstGeom>
          <a:noFill/>
        </p:spPr>
        <p:txBody>
          <a:bodyPr wrap="square" rtlCol="0">
            <a:spAutoFit/>
          </a:bodyPr>
          <a:lstStyle/>
          <a:p>
            <a:r>
              <a:rPr lang="en-US" dirty="0" smtClean="0"/>
              <a:t>An intuitive example based on UAV task</a:t>
            </a:r>
            <a:endParaRPr lang="en-US" dirty="0"/>
          </a:p>
        </p:txBody>
      </p:sp>
    </p:spTree>
    <p:extLst>
      <p:ext uri="{BB962C8B-B14F-4D97-AF65-F5344CB8AC3E}">
        <p14:creationId xmlns:p14="http://schemas.microsoft.com/office/powerpoint/2010/main" val="378262670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7590" y="424955"/>
            <a:ext cx="8630445" cy="6008090"/>
          </a:xfrm>
          <a:prstGeom prst="rect">
            <a:avLst/>
          </a:prstGeom>
        </p:spPr>
      </p:pic>
    </p:spTree>
    <p:extLst>
      <p:ext uri="{BB962C8B-B14F-4D97-AF65-F5344CB8AC3E}">
        <p14:creationId xmlns:p14="http://schemas.microsoft.com/office/powerpoint/2010/main" val="17739472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4607" y="510540"/>
            <a:ext cx="7792190" cy="5287327"/>
          </a:xfrm>
          <a:prstGeom prst="rect">
            <a:avLst/>
          </a:prstGeom>
        </p:spPr>
      </p:pic>
    </p:spTree>
    <p:extLst>
      <p:ext uri="{BB962C8B-B14F-4D97-AF65-F5344CB8AC3E}">
        <p14:creationId xmlns:p14="http://schemas.microsoft.com/office/powerpoint/2010/main" val="125251712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7542" y="396240"/>
            <a:ext cx="8528915" cy="5718810"/>
          </a:xfrm>
          <a:prstGeom prst="rect">
            <a:avLst/>
          </a:prstGeom>
        </p:spPr>
      </p:pic>
    </p:spTree>
    <p:extLst>
      <p:ext uri="{BB962C8B-B14F-4D97-AF65-F5344CB8AC3E}">
        <p14:creationId xmlns:p14="http://schemas.microsoft.com/office/powerpoint/2010/main" val="409650550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01923" y="728028"/>
            <a:ext cx="8678533" cy="5401944"/>
          </a:xfrm>
          <a:prstGeom prst="rect">
            <a:avLst/>
          </a:prstGeom>
        </p:spPr>
      </p:pic>
    </p:spTree>
    <p:extLst>
      <p:ext uri="{BB962C8B-B14F-4D97-AF65-F5344CB8AC3E}">
        <p14:creationId xmlns:p14="http://schemas.microsoft.com/office/powerpoint/2010/main" val="147494113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8156" y="491706"/>
            <a:ext cx="8809091" cy="6081173"/>
          </a:xfrm>
          <a:prstGeom prst="rect">
            <a:avLst/>
          </a:prstGeom>
        </p:spPr>
      </p:pic>
    </p:spTree>
    <p:extLst>
      <p:ext uri="{BB962C8B-B14F-4D97-AF65-F5344CB8AC3E}">
        <p14:creationId xmlns:p14="http://schemas.microsoft.com/office/powerpoint/2010/main" val="124538429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1539" y="490055"/>
            <a:ext cx="8264465" cy="5877890"/>
          </a:xfrm>
          <a:prstGeom prst="rect">
            <a:avLst/>
          </a:prstGeom>
        </p:spPr>
      </p:pic>
    </p:spTree>
    <p:extLst>
      <p:ext uri="{BB962C8B-B14F-4D97-AF65-F5344CB8AC3E}">
        <p14:creationId xmlns:p14="http://schemas.microsoft.com/office/powerpoint/2010/main" val="198627464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67818" y="2648309"/>
            <a:ext cx="4580627"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Running time </a:t>
            </a:r>
            <a:endParaRPr lang="en-US" dirty="0"/>
          </a:p>
        </p:txBody>
      </p:sp>
    </p:spTree>
    <p:extLst>
      <p:ext uri="{BB962C8B-B14F-4D97-AF65-F5344CB8AC3E}">
        <p14:creationId xmlns:p14="http://schemas.microsoft.com/office/powerpoint/2010/main" val="7339819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64894"/>
            <a:ext cx="7886700" cy="478935"/>
          </a:xfrm>
        </p:spPr>
        <p:txBody>
          <a:bodyPr>
            <a:normAutofit fontScale="90000"/>
          </a:bodyPr>
          <a:lstStyle/>
          <a:p>
            <a:r>
              <a:rPr lang="en-US" dirty="0" smtClean="0"/>
              <a:t>Constrained MDP</a:t>
            </a:r>
            <a:endParaRPr lang="en-US" dirty="0"/>
          </a:p>
        </p:txBody>
      </p:sp>
      <p:sp>
        <p:nvSpPr>
          <p:cNvPr id="7" name="TextBox 6"/>
          <p:cNvSpPr txBox="1"/>
          <p:nvPr/>
        </p:nvSpPr>
        <p:spPr>
          <a:xfrm>
            <a:off x="1154243" y="3405145"/>
            <a:ext cx="6618157"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CMDP formulation</a:t>
            </a:r>
            <a:endParaRPr lang="en-US" dirty="0"/>
          </a:p>
        </p:txBody>
      </p:sp>
      <p:sp>
        <p:nvSpPr>
          <p:cNvPr id="4" name="Up-Down Arrow 3"/>
          <p:cNvSpPr/>
          <p:nvPr/>
        </p:nvSpPr>
        <p:spPr>
          <a:xfrm>
            <a:off x="3801600" y="1966856"/>
            <a:ext cx="194400" cy="3744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ocumentclass{article}&#10;\usepackage{amsmath,amssymb,amsfonts, mathtools}&#10;\pagestyle{empty}&#10;\DeclareMathOperator*{\argmin}{argmin} &#10;\begin{document}&#10;&#10;\begin{equation*}&#10;    \overline{C}(s, s^{\prime}, a) =&#10;    \begin{cases*}&#10;       1  &amp; \rm{if}~$s = s_{ob}$ and $s^{\prime}=s_t$ \\&#10;       0  &amp; \rm{else}.&#10;    \end{cases*}&#10;\end{equation*}&#10;&#10;\end{document}" title="IguanaTex Bitmap Display"/>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855809" y="1078512"/>
            <a:ext cx="4280381" cy="758857"/>
          </a:xfrm>
          <a:prstGeom prst="rect">
            <a:avLst/>
          </a:prstGeom>
        </p:spPr>
      </p:pic>
      <p:pic>
        <p:nvPicPr>
          <p:cNvPr id="12" name="Picture 11" descr="\documentclass{article}&#10;\usepackage{amsmath,amssymb,amsfonts, mathtools}&#10;\pagestyle{empty}&#10;\DeclareMathOperator*{\argmin}{argmin} &#10;\begin{document}&#10;&#10;\begin{equation*}&#10;    \rho^{\pi}(s_0) = \mathbb{E} \left [    \sum_{i=0}^{\infty}  \overline{C}(S_i, \pi(S_i)) \mid s_0 \right].&#10;\end{equation*}&#10;&#10;\end{document}" title="IguanaTex Bitmap Display"/>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090475" y="2486787"/>
            <a:ext cx="3811048" cy="758857"/>
          </a:xfrm>
          <a:prstGeom prst="rect">
            <a:avLst/>
          </a:prstGeom>
        </p:spPr>
      </p:pic>
      <p:pic>
        <p:nvPicPr>
          <p:cNvPr id="14" name="Picture 13" descr="\documentclass{article}&#10;\usepackage{amsmath,amssymb,amsfonts, mathtools}&#10;\pagestyle{empty}&#10;\DeclareMathOperator*{\argmin}{argmin} &#10;\begin{document}&#10;&#10;\begin{align*}&#10;    \pi^* = &amp; \argmin_{\pi} \mathbb{E}\left [ \sum_{i=0}^{\infty} C(s_i, \pi(s_i)) \right ]  \\&#10;    \rm{s.t.}~&amp;~ \mathbb{E} \left [    \sum_{i=0}^{\infty}  \overline{C}(S_i, \pi(S_i)) \mid s_0 \right] \leq \delta.&#10;\end{align*}&#10;&#10;\end{document}" title="IguanaTex Bitmap Display"/>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2562369" y="4113978"/>
            <a:ext cx="3801904" cy="1625905"/>
          </a:xfrm>
          <a:prstGeom prst="rect">
            <a:avLst/>
          </a:prstGeom>
        </p:spPr>
      </p:pic>
    </p:spTree>
    <p:extLst>
      <p:ext uri="{BB962C8B-B14F-4D97-AF65-F5344CB8AC3E}">
        <p14:creationId xmlns:p14="http://schemas.microsoft.com/office/powerpoint/2010/main" val="31143109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64894"/>
            <a:ext cx="7886700" cy="478935"/>
          </a:xfrm>
        </p:spPr>
        <p:txBody>
          <a:bodyPr>
            <a:normAutofit fontScale="90000"/>
          </a:bodyPr>
          <a:lstStyle/>
          <a:p>
            <a:r>
              <a:rPr lang="en-US" dirty="0" smtClean="0"/>
              <a:t>Constrained MDP</a:t>
            </a:r>
            <a:endParaRPr lang="en-US" dirty="0"/>
          </a:p>
        </p:txBody>
      </p:sp>
      <p:sp>
        <p:nvSpPr>
          <p:cNvPr id="7" name="TextBox 6"/>
          <p:cNvSpPr txBox="1"/>
          <p:nvPr/>
        </p:nvSpPr>
        <p:spPr>
          <a:xfrm>
            <a:off x="866239" y="1848423"/>
            <a:ext cx="6618157"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Linear Program</a:t>
            </a:r>
            <a:endParaRPr lang="en-US" dirty="0"/>
          </a:p>
        </p:txBody>
      </p:sp>
      <p:pic>
        <p:nvPicPr>
          <p:cNvPr id="3" name="Picture 2"/>
          <p:cNvPicPr>
            <a:picLocks noChangeAspect="1"/>
          </p:cNvPicPr>
          <p:nvPr/>
        </p:nvPicPr>
        <p:blipFill>
          <a:blip r:embed="rId4"/>
          <a:stretch>
            <a:fillRect/>
          </a:stretch>
        </p:blipFill>
        <p:spPr>
          <a:xfrm>
            <a:off x="2636171" y="2399111"/>
            <a:ext cx="4848225" cy="2838450"/>
          </a:xfrm>
          <a:prstGeom prst="rect">
            <a:avLst/>
          </a:prstGeom>
        </p:spPr>
      </p:pic>
      <p:sp>
        <p:nvSpPr>
          <p:cNvPr id="9" name="TextBox 8"/>
          <p:cNvSpPr txBox="1"/>
          <p:nvPr/>
        </p:nvSpPr>
        <p:spPr>
          <a:xfrm>
            <a:off x="866242" y="857871"/>
            <a:ext cx="6618157"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Dynamic programming </a:t>
            </a:r>
            <a:endParaRPr lang="en-US" dirty="0"/>
          </a:p>
        </p:txBody>
      </p:sp>
      <p:sp>
        <p:nvSpPr>
          <p:cNvPr id="10" name="TextBox 9"/>
          <p:cNvSpPr txBox="1"/>
          <p:nvPr/>
        </p:nvSpPr>
        <p:spPr>
          <a:xfrm>
            <a:off x="866240" y="1386804"/>
            <a:ext cx="6618157"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Heuristic search</a:t>
            </a:r>
            <a:endParaRPr lang="en-US" dirty="0"/>
          </a:p>
        </p:txBody>
      </p:sp>
      <p:pic>
        <p:nvPicPr>
          <p:cNvPr id="5" name="Picture 4" descr="\documentclass{article}&#10;\usepackage{amsmath,amssymb,amsfonts, mathtools}&#10;\pagestyle{empty}&#10;\DeclareMathOperator*{\argmin}{argmin} &#10;\begin{document}&#10;&#10;$$&#10;\rho(x, a)&#10;$$&#10;&#10;\end{document}" title="IguanaTex Bitmap Display"/>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305487" y="5863313"/>
            <a:ext cx="687238" cy="254476"/>
          </a:xfrm>
          <a:prstGeom prst="rect">
            <a:avLst/>
          </a:prstGeom>
        </p:spPr>
      </p:pic>
      <p:sp>
        <p:nvSpPr>
          <p:cNvPr id="8" name="TextBox 7"/>
          <p:cNvSpPr txBox="1"/>
          <p:nvPr/>
        </p:nvSpPr>
        <p:spPr>
          <a:xfrm>
            <a:off x="2437660" y="5667386"/>
            <a:ext cx="4632740" cy="646331"/>
          </a:xfrm>
          <a:prstGeom prst="rect">
            <a:avLst/>
          </a:prstGeom>
          <a:noFill/>
        </p:spPr>
        <p:txBody>
          <a:bodyPr wrap="square" rtlCol="0">
            <a:spAutoFit/>
          </a:bodyPr>
          <a:lstStyle/>
          <a:p>
            <a:r>
              <a:rPr lang="en-US" dirty="0" smtClean="0"/>
              <a:t>Occupancy measure describing how many time on average an action is taken at a given state</a:t>
            </a:r>
            <a:endParaRPr lang="en-US" dirty="0"/>
          </a:p>
        </p:txBody>
      </p:sp>
      <p:pic>
        <p:nvPicPr>
          <p:cNvPr id="11" name="Picture 10"/>
          <p:cNvPicPr>
            <a:picLocks noChangeAspect="1"/>
          </p:cNvPicPr>
          <p:nvPr/>
        </p:nvPicPr>
        <p:blipFill>
          <a:blip r:embed="rId6"/>
          <a:stretch>
            <a:fillRect/>
          </a:stretch>
        </p:blipFill>
        <p:spPr>
          <a:xfrm>
            <a:off x="5746875" y="2899451"/>
            <a:ext cx="933450" cy="808549"/>
          </a:xfrm>
          <a:prstGeom prst="rect">
            <a:avLst/>
          </a:prstGeom>
        </p:spPr>
      </p:pic>
      <p:pic>
        <p:nvPicPr>
          <p:cNvPr id="13" name="Picture 12" descr="\documentclass{article}&#10;\usepackage{amsmath,amssymb,amsfonts, mathtools}&#10;\pagestyle{empty}&#10;\DeclareMathOperator*{\argmin}{argmin} &#10;\begin{document}&#10;&#10;$$&#10;\delta&#10;$$&#10;&#10;\end{document}" title="IguanaTex Bitmap Display"/>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808800" y="3230920"/>
            <a:ext cx="105143" cy="182857"/>
          </a:xfrm>
          <a:prstGeom prst="rect">
            <a:avLst/>
          </a:prstGeom>
        </p:spPr>
      </p:pic>
    </p:spTree>
    <p:extLst>
      <p:ext uri="{BB962C8B-B14F-4D97-AF65-F5344CB8AC3E}">
        <p14:creationId xmlns:p14="http://schemas.microsoft.com/office/powerpoint/2010/main" val="345200548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4296.213"/>
  <p:tag name="LATEXADDIN" val="\documentclass{article}&#10;\usepackage{amsmath,amssymb,amsfonts, mathtools}&#10;\pagestyle{empty}&#10;\DeclareMathOperator*{\argmin}{argmin} &#10;&#10;\usepackage{amsthm}&#10;\theoremstyle{plain}&#10;\renewcommand\qedsymbol{$\blacksquare$}   &#10;\theoremstyle{remark}&#10;\newtheorem{remark}{Remark}&#10;\theoremstyle{definition}&#10;\newtheorem{definition}{Definition}&#10;\theoremstyle{plain}&#10;\newtheorem{theorem}{Theorem}&#10;\newtheorem{corollary}{Corollary}&#10;\newtheorem{prop}{Proposition}&#10;\newtheorem{problem}{Problem}&#10;\newtheorem{lemma}{Lemma}&#10;\newtheorem{assumption}{Assumption} &#10;\begin{document}&#10;&#10;\begin{problem}&#10;Given the UAV task $\mathcal{T}_A$, the UGV task $\mathcal{T}_G$, and the stochastic energy consumption model and battery capacity of the UAV, we are interested in the following  two questions:&#10;\begin{enumerate}&#10;    \item Is it possible for the UAV to finish the task by periodic rendezvous with the UGV to replenish power?&#10;    \item If possible, what are the detour decisions (leave a node to rendezvous with the UGV) for the UAV such that the expected total travel time of UAV is minimized and the task is finished with a probability higher than a given threshold. &#10;\end{enumerate}&#10;\end{problem}&#10;&#10;\end{document}"/>
  <p:tag name="IGUANATEXSIZE" val="20"/>
  <p:tag name="IGUANATEXCURSOR" val="53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51.74354"/>
  <p:tag name="LATEXADDIN" val="\documentclass{article}&#10;\usepackage{amsmath,amssymb,amsfonts, mathtools}&#10;\pagestyle{empty}&#10;\DeclareMathOperator*{\argmin}{argmin} &#10;\begin{document}&#10;&#10;$$&#10;\delta&#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374.2032"/>
  <p:tag name="LATEXADDIN" val="\documentclass{article}&#10;\usepackage{amsmath}&#10;\pagestyle{empty}&#10;\begin{document}&#10;&#10;$$&#10;\delta = 0.2&#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374.2032"/>
  <p:tag name="LATEXADDIN" val="\documentclass{article}&#10;\usepackage{amsmath}&#10;\pagestyle{empty}&#10;\begin{document}&#10;&#10;$$&#10;\delta = 0.5&#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39.2201"/>
  <p:tag name="LATEXADDIN" val="\documentclass{article}&#10;\usepackage{amsmath}&#10;\pagestyle{empty}&#10;\begin{document}&#10;&#10;&#10;$$&#10;v_{be}&#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42.2197"/>
  <p:tag name="LATEXADDIN" val="\documentclass{article}&#10;\usepackage{amsmath}&#10;\pagestyle{empty}&#10;\begin{document}&#10;&#10;&#10;$$&#10;v_{br}&#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39.2201"/>
  <p:tag name="LATEXADDIN" val="\documentclass{article}&#10;\usepackage{amsmath}&#10;\pagestyle{empty}&#10;\begin{document}&#10;&#10;&#10;$$&#10;v_{be}&#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39.2201"/>
  <p:tag name="LATEXADDIN" val="\documentclass{article}&#10;\usepackage{amsmath}&#10;\pagestyle{empty}&#10;\begin{document}&#10;&#10;&#10;$$&#10;v_{be}&#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39.2201"/>
  <p:tag name="LATEXADDIN" val="\documentclass{article}&#10;\usepackage{amsmath}&#10;\pagestyle{empty}&#10;\begin{document}&#10;&#10;&#10;$$&#10;v_{be}&#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42.2197"/>
  <p:tag name="LATEXADDIN" val="\documentclass{article}&#10;\usepackage{amsmath}&#10;\pagestyle{empty}&#10;\begin{document}&#10;&#10;&#10;$$&#10;v_{br}&#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42.2197"/>
  <p:tag name="LATEXADDIN" val="\documentclass{article}&#10;\usepackage{amsmath}&#10;\pagestyle{empty}&#10;\begin{document}&#10;&#10;&#10;$$&#10;v_{br}&#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676.041"/>
  <p:tag name="LATEXADDIN" val="\documentclass{article}&#10;\usepackage{amsmath,amssymb,amsfonts, mathtools}&#10;\pagestyle{empty}&#10;\DeclareMathOperator*{\argmin}{argmin} &#10;\begin{document}&#10;&#10;$S = S_g \times S_a \times \mathcal{T}_g \times \mathcal{B} ~\cup~ \{s_{ob}\}$&#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42.2197"/>
  <p:tag name="LATEXADDIN" val="\documentclass{article}&#10;\usepackage{amsmath}&#10;\pagestyle{empty}&#10;\begin{document}&#10;&#10;&#10;$$&#10;v_{br}&#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42.2197"/>
  <p:tag name="LATEXADDIN" val="\documentclass{article}&#10;\usepackage{amsmath}&#10;\pagestyle{empty}&#10;\begin{document}&#10;&#10;&#10;$$&#10;v_{br}&#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39.2201"/>
  <p:tag name="LATEXADDIN" val="\documentclass{article}&#10;\usepackage{amsmath}&#10;\pagestyle{empty}&#10;\begin{document}&#10;&#10;&#10;$$&#10;v_{be}&#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2000"/>
  <p:tag name="ORIGINALHEIGHT" val="149.9813"/>
  <p:tag name="ORIGINALWIDTH" val="263.2171"/>
  <p:tag name="LATEXADDIN" val="\documentclass{article}&#10;\usepackage{amsmath}&#10;\pagestyle{empty}&#10;\begin{document}&#10;&#10;$$D \delta$$&#10;&#10;&#10;\end{document}"/>
  <p:tag name="IGUANATEXSIZE" val="20"/>
  <p:tag name="IGUANATEXCURSOR" val="91"/>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2000"/>
  <p:tag name="ORIGINALHEIGHT" val="206.2243"/>
  <p:tag name="ORIGINALWIDTH" val="1085.864"/>
  <p:tag name="LATEXADDIN" val="\documentclass{article}&#10;\usepackage{amsmath}&#10;\pagestyle{empty}&#10;\begin{document}&#10;&#10;$$&#10;S_g \times S_a \times \mathcal{B}&#10;$$&#10;&#10;&#10;\end{document}"/>
  <p:tag name="IGUANATEXSIZE" val="20"/>
  <p:tag name="IGUANATEXCURSOR" val="117"/>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2000"/>
  <p:tag name="ORIGINALHEIGHT" val="206.2243"/>
  <p:tag name="ORIGINALWIDTH" val="1785.527"/>
  <p:tag name="LATEXADDIN" val="\documentclass{article}&#10;\usepackage{amsmath}&#10;\pagestyle{empty}&#10;\begin{document}&#10;&#10;$$&#10;  S_a \times S_g \times \mathcal{B} \times S_{task}&#10;$$&#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563.1796"/>
  <p:tag name="ORIGINALWIDTH" val="1721.035"/>
  <p:tag name="LATEXADDIN" val="\documentclass{article}&#10;\usepackage{amsmath,amssymb,amsfonts, mathtools}&#10;\pagestyle{empty}&#10;\DeclareMathOperator*{\argmin}{argmin} &#10;\begin{document}&#10;&#10;\begin{align*}&#10;    \pi^* = &amp; \argmin_{\pi} \mathbb{E}\left [ \sum_{i=0}^{\infty} C(s_i, \pi(s_i)) \right ]  \\&#10;    \rm{s.t.}~&amp;~ \rho^{\pi}(s_0) \leq \delta&#10;\end{align*}&#10;&#10;\end{document}"/>
  <p:tag name="IGUANATEXSIZE" val="20"/>
  <p:tag name="IGUANATEXCURSOR" val="31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87.064"/>
  <p:tag name="LATEXADDIN" val="\documentclass{article}&#10;\usepackage{amsmath,amssymb,amsfonts, mathtools}&#10;\pagestyle{empty}&#10;\DeclareMathOperator*{\argmin}{argmin} &#10;\begin{document}&#10;&#10;\begin{equation*}&#10;    \rho^{\pi} (s_0) = \mathbf{P}(\exists t ~s_t = s_{ob} \mid s_0)&#10;\end{equation*}&#10;&#10;\end{document}"/>
  <p:tag name="IGUANATEXSIZE" val="20"/>
  <p:tag name="IGUANATEXCURSOR" val="24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106.487"/>
  <p:tag name="LATEXADDIN" val="\documentclass{article}&#10;\usepackage{amsmath,amssymb,amsfonts, mathtools}&#10;\pagestyle{empty}&#10;\DeclareMathOperator*{\argmin}{argmin} &#10;\begin{document}&#10;&#10;\begin{equation*}&#10;    \overline{C}(s, s^{\prime}, a) =&#10;    \begin{cases*}&#10;       1  &amp; \rm{if}~$s = s_{ob}$ and $s^{\prime}=s_t$ \\&#10;       0  &amp; \rm{else}.&#10;    \end{cases*}&#10;\end{equation*}&#10;&#10;\end{document}"/>
  <p:tag name="IGUANATEXSIZE" val="20"/>
  <p:tag name="IGUANATEXCURSOR" val="33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75.516"/>
  <p:tag name="LATEXADDIN" val="\documentclass{article}&#10;\usepackage{amsmath,amssymb,amsfonts, mathtools}&#10;\pagestyle{empty}&#10;\DeclareMathOperator*{\argmin}{argmin} &#10;\begin{document}&#10;&#10;\begin{equation*}&#10;    \rho^{\pi}(s_0) = \mathbb{E} \left [    \sum_{i=0}^{\infty}  \overline{C}(S_i, \pi(S_i)) \mid s_0 \right].&#10;\end{equation*}&#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00.15"/>
  <p:tag name="ORIGINALWIDTH" val="1871.016"/>
  <p:tag name="LATEXADDIN" val="\documentclass{article}&#10;\usepackage{amsmath,amssymb,amsfonts, mathtools}&#10;\pagestyle{empty}&#10;\DeclareMathOperator*{\argmin}{argmin} &#10;\begin{document}&#10;&#10;\begin{align*}&#10;    \pi^* = &amp; \argmin_{\pi} \mathbb{E}\left [ \sum_{i=0}^{\infty} C(s_i, \pi(s_i)) \right ]  \\&#10;    \rm{s.t.}~&amp;~ \mathbb{E} \left [    \sum_{i=0}^{\infty}  \overline{C}(S_i, \pi(S_i)) \mid s_0 \right] \leq \delta.&#10;\end{align*}&#10;&#10;\end{document}"/>
  <p:tag name="IGUANATEXSIZE" val="20"/>
  <p:tag name="IGUANATEXCURSOR" val="38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38.2077"/>
  <p:tag name="LATEXADDIN" val="\documentclass{article}&#10;\usepackage{amsmath,amssymb,amsfonts, mathtools}&#10;\pagestyle{empty}&#10;\DeclareMathOperator*{\argmin}{argmin} &#10;\begin{document}&#10;&#10;$$&#10;\rho(x, a)&#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51.74354"/>
  <p:tag name="LATEXADDIN" val="\documentclass{article}&#10;\usepackage{amsmath,amssymb,amsfonts, mathtools}&#10;\pagestyle{empty}&#10;\DeclareMathOperator*{\argmin}{argmin} &#10;\begin{document}&#10;&#10;$$&#10;\delta&#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33103</TotalTime>
  <Words>2223</Words>
  <Application>Microsoft Office PowerPoint</Application>
  <PresentationFormat>On-screen Show (4:3)</PresentationFormat>
  <Paragraphs>627</Paragraphs>
  <Slides>77</Slides>
  <Notes>49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77</vt:i4>
      </vt:variant>
    </vt:vector>
  </HeadingPairs>
  <TitlesOfParts>
    <vt:vector size="88" baseType="lpstr">
      <vt:lpstr>等线</vt:lpstr>
      <vt:lpstr>等线 Light</vt:lpstr>
      <vt:lpstr>TimesNewRoman,Italic</vt:lpstr>
      <vt:lpstr>Arial</vt:lpstr>
      <vt:lpstr>Calibri</vt:lpstr>
      <vt:lpstr>Calibri Light</vt:lpstr>
      <vt:lpstr>Cambria Math</vt:lpstr>
      <vt:lpstr>Courier New</vt:lpstr>
      <vt:lpstr>Times New Roman</vt:lpstr>
      <vt:lpstr>Wingdings</vt:lpstr>
      <vt:lpstr>Office Theme</vt:lpstr>
      <vt:lpstr>Risk-Aware UAV-UGV periodic Rendezvous</vt:lpstr>
      <vt:lpstr>Problem 1</vt:lpstr>
      <vt:lpstr>Problem</vt:lpstr>
      <vt:lpstr>Problem Statement</vt:lpstr>
      <vt:lpstr>Problem setup</vt:lpstr>
      <vt:lpstr>Problem setup</vt:lpstr>
      <vt:lpstr>Chance Constrained MDP</vt:lpstr>
      <vt:lpstr>Constrained MDP</vt:lpstr>
      <vt:lpstr>Constrained MDP</vt:lpstr>
      <vt:lpstr>Constrained MDP</vt:lpstr>
      <vt:lpstr>Problem setup</vt:lpstr>
      <vt:lpstr>PowerPoint Presentation</vt:lpstr>
      <vt:lpstr>CCMDP based formulation</vt:lpstr>
      <vt:lpstr>Problem 2</vt:lpstr>
      <vt:lpstr>CCMDP based formulation</vt:lpstr>
      <vt:lpstr>CCMDP based formulation</vt:lpstr>
      <vt:lpstr>Problem 2</vt:lpstr>
      <vt:lpstr>MCTS based algorithm</vt:lpstr>
      <vt:lpstr>Test case</vt:lpstr>
      <vt:lpstr>Results and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Risk-Aware UAV-UGV Rendezvous Via CMDP</dc:title>
  <dc:creator>Guangyao Shi</dc:creator>
  <cp:lastModifiedBy>Guangyao Shi</cp:lastModifiedBy>
  <cp:revision>183</cp:revision>
  <dcterms:created xsi:type="dcterms:W3CDTF">2021-10-04T19:21:08Z</dcterms:created>
  <dcterms:modified xsi:type="dcterms:W3CDTF">2022-02-24T01:39:51Z</dcterms:modified>
</cp:coreProperties>
</file>